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9" r:id="rId3"/>
    <p:sldId id="260" r:id="rId4"/>
    <p:sldId id="313" r:id="rId5"/>
    <p:sldId id="266" r:id="rId6"/>
    <p:sldId id="261" r:id="rId7"/>
    <p:sldId id="268" r:id="rId8"/>
    <p:sldId id="258" r:id="rId9"/>
    <p:sldId id="259" r:id="rId10"/>
    <p:sldId id="257" r:id="rId11"/>
    <p:sldId id="263" r:id="rId12"/>
    <p:sldId id="264" r:id="rId13"/>
    <p:sldId id="265" r:id="rId14"/>
    <p:sldId id="267" r:id="rId15"/>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AD52"/>
    <a:srgbClr val="FFC05E"/>
    <a:srgbClr val="D144D3"/>
    <a:srgbClr val="EB4FED"/>
    <a:srgbClr val="E45538"/>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27" autoAdjust="0"/>
    <p:restoredTop sz="94630"/>
  </p:normalViewPr>
  <p:slideViewPr>
    <p:cSldViewPr>
      <p:cViewPr varScale="1">
        <p:scale>
          <a:sx n="91" d="100"/>
          <a:sy n="91" d="100"/>
        </p:scale>
        <p:origin x="2056"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C010BC-E508-794F-B779-6DE0EC17FB8D}" type="doc">
      <dgm:prSet loTypeId="urn:microsoft.com/office/officeart/2009/layout/CircleArrowProcess" loCatId="" qsTypeId="urn:microsoft.com/office/officeart/2005/8/quickstyle/simple1" qsCatId="simple" csTypeId="urn:microsoft.com/office/officeart/2005/8/colors/accent1_2" csCatId="accent1" phldr="1"/>
      <dgm:spPr/>
      <dgm:t>
        <a:bodyPr/>
        <a:lstStyle/>
        <a:p>
          <a:endParaRPr lang="en-US"/>
        </a:p>
      </dgm:t>
    </dgm:pt>
    <dgm:pt modelId="{10F1923D-3DDA-6A40-A428-FDABD67AA05F}">
      <dgm:prSet phldrT="[Text]" custT="1"/>
      <dgm:spPr/>
      <dgm:t>
        <a:bodyPr/>
        <a:lstStyle/>
        <a:p>
          <a:r>
            <a:rPr lang="en-US" sz="1800" dirty="0"/>
            <a:t>Fraud Bribery Corruption</a:t>
          </a:r>
        </a:p>
      </dgm:t>
    </dgm:pt>
    <dgm:pt modelId="{31356F0D-3FEA-5049-9DE7-C7947E93D7A2}" type="parTrans" cxnId="{78DC9829-5BC9-7140-80C2-D65A92B63EEA}">
      <dgm:prSet/>
      <dgm:spPr/>
      <dgm:t>
        <a:bodyPr/>
        <a:lstStyle/>
        <a:p>
          <a:endParaRPr lang="en-US"/>
        </a:p>
      </dgm:t>
    </dgm:pt>
    <dgm:pt modelId="{6271AE60-418E-5948-96DF-759F604D2B90}" type="sibTrans" cxnId="{78DC9829-5BC9-7140-80C2-D65A92B63EEA}">
      <dgm:prSet/>
      <dgm:spPr/>
      <dgm:t>
        <a:bodyPr/>
        <a:lstStyle/>
        <a:p>
          <a:endParaRPr lang="en-US"/>
        </a:p>
      </dgm:t>
    </dgm:pt>
    <dgm:pt modelId="{02089EC4-2CD3-C140-B2C4-FA7DBC79B182}">
      <dgm:prSet phldrT="[Text]" custT="1"/>
      <dgm:spPr/>
      <dgm:t>
        <a:bodyPr/>
        <a:lstStyle/>
        <a:p>
          <a:pPr algn="l">
            <a:lnSpc>
              <a:spcPct val="100000"/>
            </a:lnSpc>
            <a:spcAft>
              <a:spcPts val="156"/>
            </a:spcAft>
          </a:pPr>
          <a:r>
            <a:rPr lang="en-US" sz="1800" dirty="0" err="1"/>
            <a:t>Organised</a:t>
          </a:r>
          <a:r>
            <a:rPr lang="en-US" sz="1800" dirty="0"/>
            <a:t> Crime</a:t>
          </a:r>
        </a:p>
        <a:p>
          <a:pPr algn="l">
            <a:lnSpc>
              <a:spcPct val="100000"/>
            </a:lnSpc>
            <a:spcAft>
              <a:spcPts val="156"/>
            </a:spcAft>
          </a:pPr>
          <a:r>
            <a:rPr lang="en-US" sz="1800" dirty="0"/>
            <a:t>Terrorism </a:t>
          </a:r>
        </a:p>
        <a:p>
          <a:pPr algn="l">
            <a:lnSpc>
              <a:spcPct val="100000"/>
            </a:lnSpc>
            <a:spcAft>
              <a:spcPts val="156"/>
            </a:spcAft>
          </a:pPr>
          <a:r>
            <a:rPr lang="en-US" sz="1800" dirty="0"/>
            <a:t>Personal Addictions</a:t>
          </a:r>
        </a:p>
      </dgm:t>
    </dgm:pt>
    <dgm:pt modelId="{491CCD9E-2D42-D944-A265-D11EF9C7D94D}" type="parTrans" cxnId="{51361114-24AB-B741-A2ED-EFCA70D0F082}">
      <dgm:prSet/>
      <dgm:spPr/>
      <dgm:t>
        <a:bodyPr/>
        <a:lstStyle/>
        <a:p>
          <a:endParaRPr lang="en-US"/>
        </a:p>
      </dgm:t>
    </dgm:pt>
    <dgm:pt modelId="{74BBC24A-7712-AC4F-A163-E1D9813F96B8}" type="sibTrans" cxnId="{51361114-24AB-B741-A2ED-EFCA70D0F082}">
      <dgm:prSet/>
      <dgm:spPr/>
      <dgm:t>
        <a:bodyPr/>
        <a:lstStyle/>
        <a:p>
          <a:endParaRPr lang="en-US"/>
        </a:p>
      </dgm:t>
    </dgm:pt>
    <dgm:pt modelId="{6C930FD8-3C4E-1146-9E03-4F238350636B}">
      <dgm:prSet phldrT="[Text]" custT="1"/>
      <dgm:spPr/>
      <dgm:t>
        <a:bodyPr/>
        <a:lstStyle/>
        <a:p>
          <a:pPr algn="r">
            <a:lnSpc>
              <a:spcPct val="100000"/>
            </a:lnSpc>
            <a:spcAft>
              <a:spcPts val="156"/>
            </a:spcAft>
          </a:pPr>
          <a:r>
            <a:rPr lang="en-US" sz="1800" dirty="0"/>
            <a:t>people trafficking</a:t>
          </a:r>
        </a:p>
        <a:p>
          <a:pPr algn="r">
            <a:lnSpc>
              <a:spcPct val="100000"/>
            </a:lnSpc>
            <a:spcAft>
              <a:spcPts val="156"/>
            </a:spcAft>
          </a:pPr>
          <a:r>
            <a:rPr lang="en-US" sz="1800" dirty="0"/>
            <a:t>Terror attacks</a:t>
          </a:r>
        </a:p>
        <a:p>
          <a:pPr algn="r">
            <a:lnSpc>
              <a:spcPct val="100000"/>
            </a:lnSpc>
            <a:spcAft>
              <a:spcPts val="156"/>
            </a:spcAft>
          </a:pPr>
          <a:r>
            <a:rPr lang="en-US" sz="1800" dirty="0"/>
            <a:t>drug dealing</a:t>
          </a:r>
        </a:p>
        <a:p>
          <a:pPr algn="r">
            <a:lnSpc>
              <a:spcPct val="100000"/>
            </a:lnSpc>
            <a:spcAft>
              <a:spcPts val="156"/>
            </a:spcAft>
          </a:pPr>
          <a:r>
            <a:rPr lang="en-US" sz="1800" dirty="0"/>
            <a:t>violent crime</a:t>
          </a:r>
        </a:p>
        <a:p>
          <a:pPr algn="r">
            <a:lnSpc>
              <a:spcPct val="100000"/>
            </a:lnSpc>
            <a:spcAft>
              <a:spcPts val="156"/>
            </a:spcAft>
          </a:pPr>
          <a:r>
            <a:rPr lang="en-US" sz="1800" dirty="0"/>
            <a:t>petty crime</a:t>
          </a:r>
        </a:p>
        <a:p>
          <a:pPr algn="r">
            <a:lnSpc>
              <a:spcPct val="100000"/>
            </a:lnSpc>
            <a:spcAft>
              <a:spcPts val="156"/>
            </a:spcAft>
          </a:pPr>
          <a:r>
            <a:rPr lang="en-US" sz="1800" dirty="0"/>
            <a:t>people's livelihoods</a:t>
          </a:r>
        </a:p>
      </dgm:t>
    </dgm:pt>
    <dgm:pt modelId="{E7AA179B-76C6-8540-B711-CC108FD944A1}" type="parTrans" cxnId="{78B7A220-D092-BD45-84BE-669A5769A327}">
      <dgm:prSet/>
      <dgm:spPr/>
      <dgm:t>
        <a:bodyPr/>
        <a:lstStyle/>
        <a:p>
          <a:endParaRPr lang="en-US"/>
        </a:p>
      </dgm:t>
    </dgm:pt>
    <dgm:pt modelId="{951BFFE1-5136-7D43-BECA-AB8B4FD08504}" type="sibTrans" cxnId="{78B7A220-D092-BD45-84BE-669A5769A327}">
      <dgm:prSet/>
      <dgm:spPr/>
      <dgm:t>
        <a:bodyPr/>
        <a:lstStyle/>
        <a:p>
          <a:endParaRPr lang="en-US"/>
        </a:p>
      </dgm:t>
    </dgm:pt>
    <dgm:pt modelId="{B45D1C4B-AFC8-2344-ACA0-04462E559865}" type="pres">
      <dgm:prSet presAssocID="{37C010BC-E508-794F-B779-6DE0EC17FB8D}" presName="Name0" presStyleCnt="0">
        <dgm:presLayoutVars>
          <dgm:chMax val="7"/>
          <dgm:chPref val="7"/>
          <dgm:dir/>
          <dgm:animLvl val="lvl"/>
        </dgm:presLayoutVars>
      </dgm:prSet>
      <dgm:spPr/>
    </dgm:pt>
    <dgm:pt modelId="{1A8AD74C-C65C-114E-8E6E-6913CEAD1D81}" type="pres">
      <dgm:prSet presAssocID="{10F1923D-3DDA-6A40-A428-FDABD67AA05F}" presName="Accent1" presStyleCnt="0"/>
      <dgm:spPr/>
    </dgm:pt>
    <dgm:pt modelId="{740881A9-7AFF-A24B-B82E-F7EE30F724BA}" type="pres">
      <dgm:prSet presAssocID="{10F1923D-3DDA-6A40-A428-FDABD67AA05F}" presName="Accent" presStyleLbl="node1" presStyleIdx="0" presStyleCnt="3" custScaleX="204401" custScaleY="90266" custLinFactNeighborX="1679" custLinFactNeighborY="-1101"/>
      <dgm:spPr>
        <a:solidFill>
          <a:schemeClr val="accent2">
            <a:lumMod val="40000"/>
            <a:lumOff val="60000"/>
          </a:schemeClr>
        </a:solidFill>
      </dgm:spPr>
    </dgm:pt>
    <dgm:pt modelId="{32E20570-C6F1-484D-AD26-F91DF8C7DD17}" type="pres">
      <dgm:prSet presAssocID="{10F1923D-3DDA-6A40-A428-FDABD67AA05F}" presName="Parent1" presStyleLbl="revTx" presStyleIdx="0" presStyleCnt="3" custScaleX="114999" custScaleY="153009" custLinFactNeighborX="-412" custLinFactNeighborY="-47575">
        <dgm:presLayoutVars>
          <dgm:chMax val="1"/>
          <dgm:chPref val="1"/>
          <dgm:bulletEnabled val="1"/>
        </dgm:presLayoutVars>
      </dgm:prSet>
      <dgm:spPr/>
    </dgm:pt>
    <dgm:pt modelId="{061E2C1B-0C94-A647-8AAD-D59D3455692B}" type="pres">
      <dgm:prSet presAssocID="{02089EC4-2CD3-C140-B2C4-FA7DBC79B182}" presName="Accent2" presStyleCnt="0"/>
      <dgm:spPr/>
    </dgm:pt>
    <dgm:pt modelId="{48F1044D-BF77-3548-845E-89455818574B}" type="pres">
      <dgm:prSet presAssocID="{02089EC4-2CD3-C140-B2C4-FA7DBC79B182}" presName="Accent" presStyleLbl="node1" presStyleIdx="1" presStyleCnt="3" custScaleX="213508" custScaleY="112298" custLinFactNeighborX="-9825" custLinFactNeighborY="-4579"/>
      <dgm:spPr>
        <a:solidFill>
          <a:schemeClr val="accent2">
            <a:lumMod val="60000"/>
            <a:lumOff val="40000"/>
          </a:schemeClr>
        </a:solidFill>
      </dgm:spPr>
    </dgm:pt>
    <dgm:pt modelId="{2555551C-03E8-C648-B727-2A14C479AA6F}" type="pres">
      <dgm:prSet presAssocID="{02089EC4-2CD3-C140-B2C4-FA7DBC79B182}" presName="Parent2" presStyleLbl="revTx" presStyleIdx="1" presStyleCnt="3" custScaleX="205993" custScaleY="259029" custLinFactNeighborX="-43375" custLinFactNeighborY="-17108">
        <dgm:presLayoutVars>
          <dgm:chMax val="1"/>
          <dgm:chPref val="1"/>
          <dgm:bulletEnabled val="1"/>
        </dgm:presLayoutVars>
      </dgm:prSet>
      <dgm:spPr/>
    </dgm:pt>
    <dgm:pt modelId="{9AAB2864-223F-0847-88BB-4E2D44F5A00B}" type="pres">
      <dgm:prSet presAssocID="{6C930FD8-3C4E-1146-9E03-4F238350636B}" presName="Accent3" presStyleCnt="0"/>
      <dgm:spPr/>
    </dgm:pt>
    <dgm:pt modelId="{4237FC6A-2CCC-5B47-B212-8DF196ECF71C}" type="pres">
      <dgm:prSet presAssocID="{6C930FD8-3C4E-1146-9E03-4F238350636B}" presName="Accent" presStyleLbl="node1" presStyleIdx="2" presStyleCnt="3" custScaleX="242468" custScaleY="122083" custLinFactNeighborX="5030" custLinFactNeighborY="5105"/>
      <dgm:spPr>
        <a:solidFill>
          <a:schemeClr val="accent2">
            <a:lumMod val="75000"/>
          </a:schemeClr>
        </a:solidFill>
      </dgm:spPr>
    </dgm:pt>
    <dgm:pt modelId="{18881776-6725-5440-A5B2-483C4A65F3FC}" type="pres">
      <dgm:prSet presAssocID="{6C930FD8-3C4E-1146-9E03-4F238350636B}" presName="Parent3" presStyleLbl="revTx" presStyleIdx="2" presStyleCnt="3" custScaleX="330568" custScaleY="179903" custLinFactNeighborX="-55111" custLinFactNeighborY="11150">
        <dgm:presLayoutVars>
          <dgm:chMax val="1"/>
          <dgm:chPref val="1"/>
          <dgm:bulletEnabled val="1"/>
        </dgm:presLayoutVars>
      </dgm:prSet>
      <dgm:spPr/>
    </dgm:pt>
  </dgm:ptLst>
  <dgm:cxnLst>
    <dgm:cxn modelId="{51361114-24AB-B741-A2ED-EFCA70D0F082}" srcId="{37C010BC-E508-794F-B779-6DE0EC17FB8D}" destId="{02089EC4-2CD3-C140-B2C4-FA7DBC79B182}" srcOrd="1" destOrd="0" parTransId="{491CCD9E-2D42-D944-A265-D11EF9C7D94D}" sibTransId="{74BBC24A-7712-AC4F-A163-E1D9813F96B8}"/>
    <dgm:cxn modelId="{78B7A220-D092-BD45-84BE-669A5769A327}" srcId="{37C010BC-E508-794F-B779-6DE0EC17FB8D}" destId="{6C930FD8-3C4E-1146-9E03-4F238350636B}" srcOrd="2" destOrd="0" parTransId="{E7AA179B-76C6-8540-B711-CC108FD944A1}" sibTransId="{951BFFE1-5136-7D43-BECA-AB8B4FD08504}"/>
    <dgm:cxn modelId="{2E91D128-5ACB-814A-9C78-A1A4A3A295D8}" type="presOf" srcId="{37C010BC-E508-794F-B779-6DE0EC17FB8D}" destId="{B45D1C4B-AFC8-2344-ACA0-04462E559865}" srcOrd="0" destOrd="0" presId="urn:microsoft.com/office/officeart/2009/layout/CircleArrowProcess"/>
    <dgm:cxn modelId="{78DC9829-5BC9-7140-80C2-D65A92B63EEA}" srcId="{37C010BC-E508-794F-B779-6DE0EC17FB8D}" destId="{10F1923D-3DDA-6A40-A428-FDABD67AA05F}" srcOrd="0" destOrd="0" parTransId="{31356F0D-3FEA-5049-9DE7-C7947E93D7A2}" sibTransId="{6271AE60-418E-5948-96DF-759F604D2B90}"/>
    <dgm:cxn modelId="{F48F908A-253E-C242-90F4-611BA3BC562F}" type="presOf" srcId="{10F1923D-3DDA-6A40-A428-FDABD67AA05F}" destId="{32E20570-C6F1-484D-AD26-F91DF8C7DD17}" srcOrd="0" destOrd="0" presId="urn:microsoft.com/office/officeart/2009/layout/CircleArrowProcess"/>
    <dgm:cxn modelId="{9F8150C6-FCA5-5445-A154-1D9A0B48A4E9}" type="presOf" srcId="{02089EC4-2CD3-C140-B2C4-FA7DBC79B182}" destId="{2555551C-03E8-C648-B727-2A14C479AA6F}" srcOrd="0" destOrd="0" presId="urn:microsoft.com/office/officeart/2009/layout/CircleArrowProcess"/>
    <dgm:cxn modelId="{0EC9BEE6-93E3-094F-9873-E6880979A18C}" type="presOf" srcId="{6C930FD8-3C4E-1146-9E03-4F238350636B}" destId="{18881776-6725-5440-A5B2-483C4A65F3FC}" srcOrd="0" destOrd="0" presId="urn:microsoft.com/office/officeart/2009/layout/CircleArrowProcess"/>
    <dgm:cxn modelId="{021B10B3-32F9-7C43-B2F8-363CB3448051}" type="presParOf" srcId="{B45D1C4B-AFC8-2344-ACA0-04462E559865}" destId="{1A8AD74C-C65C-114E-8E6E-6913CEAD1D81}" srcOrd="0" destOrd="0" presId="urn:microsoft.com/office/officeart/2009/layout/CircleArrowProcess"/>
    <dgm:cxn modelId="{E571B7BF-BB1C-3141-A34F-42F8510B1E7D}" type="presParOf" srcId="{1A8AD74C-C65C-114E-8E6E-6913CEAD1D81}" destId="{740881A9-7AFF-A24B-B82E-F7EE30F724BA}" srcOrd="0" destOrd="0" presId="urn:microsoft.com/office/officeart/2009/layout/CircleArrowProcess"/>
    <dgm:cxn modelId="{7CBA2C2F-F69C-E747-95B6-28043CD5BCE1}" type="presParOf" srcId="{B45D1C4B-AFC8-2344-ACA0-04462E559865}" destId="{32E20570-C6F1-484D-AD26-F91DF8C7DD17}" srcOrd="1" destOrd="0" presId="urn:microsoft.com/office/officeart/2009/layout/CircleArrowProcess"/>
    <dgm:cxn modelId="{640FBD71-FE34-044F-A839-2D053849D7A4}" type="presParOf" srcId="{B45D1C4B-AFC8-2344-ACA0-04462E559865}" destId="{061E2C1B-0C94-A647-8AAD-D59D3455692B}" srcOrd="2" destOrd="0" presId="urn:microsoft.com/office/officeart/2009/layout/CircleArrowProcess"/>
    <dgm:cxn modelId="{26E46488-6F9B-224C-AB89-973E1D3BC931}" type="presParOf" srcId="{061E2C1B-0C94-A647-8AAD-D59D3455692B}" destId="{48F1044D-BF77-3548-845E-89455818574B}" srcOrd="0" destOrd="0" presId="urn:microsoft.com/office/officeart/2009/layout/CircleArrowProcess"/>
    <dgm:cxn modelId="{60DF7C60-07E3-954D-BEB4-BAE8B58327C4}" type="presParOf" srcId="{B45D1C4B-AFC8-2344-ACA0-04462E559865}" destId="{2555551C-03E8-C648-B727-2A14C479AA6F}" srcOrd="3" destOrd="0" presId="urn:microsoft.com/office/officeart/2009/layout/CircleArrowProcess"/>
    <dgm:cxn modelId="{13CF76CD-01C3-B94B-B976-C362C23B9B7C}" type="presParOf" srcId="{B45D1C4B-AFC8-2344-ACA0-04462E559865}" destId="{9AAB2864-223F-0847-88BB-4E2D44F5A00B}" srcOrd="4" destOrd="0" presId="urn:microsoft.com/office/officeart/2009/layout/CircleArrowProcess"/>
    <dgm:cxn modelId="{501127D3-FF5A-0E42-8F4F-99F63CFC3DA9}" type="presParOf" srcId="{9AAB2864-223F-0847-88BB-4E2D44F5A00B}" destId="{4237FC6A-2CCC-5B47-B212-8DF196ECF71C}" srcOrd="0" destOrd="0" presId="urn:microsoft.com/office/officeart/2009/layout/CircleArrowProcess"/>
    <dgm:cxn modelId="{D010134D-59FF-1F4C-B565-8DDCDE4D5A8B}" type="presParOf" srcId="{B45D1C4B-AFC8-2344-ACA0-04462E559865}" destId="{18881776-6725-5440-A5B2-483C4A65F3FC}"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0881A9-7AFF-A24B-B82E-F7EE30F724BA}">
      <dsp:nvSpPr>
        <dsp:cNvPr id="0" name=""/>
        <dsp:cNvSpPr/>
      </dsp:nvSpPr>
      <dsp:spPr>
        <a:xfrm>
          <a:off x="1152127" y="-89695"/>
          <a:ext cx="5372732" cy="2373025"/>
        </a:xfrm>
        <a:prstGeom prst="circularArrow">
          <a:avLst>
            <a:gd name="adj1" fmla="val 10980"/>
            <a:gd name="adj2" fmla="val 1142322"/>
            <a:gd name="adj3" fmla="val 4500000"/>
            <a:gd name="adj4" fmla="val 10800000"/>
            <a:gd name="adj5" fmla="val 125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E20570-C6F1-484D-AD26-F91DF8C7DD17}">
      <dsp:nvSpPr>
        <dsp:cNvPr id="0" name=""/>
        <dsp:cNvSpPr/>
      </dsp:nvSpPr>
      <dsp:spPr>
        <a:xfrm>
          <a:off x="2945531" y="219540"/>
          <a:ext cx="1679699" cy="1117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Fraud Bribery Corruption</a:t>
          </a:r>
        </a:p>
      </dsp:txBody>
      <dsp:txXfrm>
        <a:off x="2945531" y="219540"/>
        <a:ext cx="1679699" cy="1117173"/>
      </dsp:txXfrm>
    </dsp:sp>
    <dsp:sp modelId="{48F1044D-BF77-3548-845E-89455818574B}">
      <dsp:nvSpPr>
        <dsp:cNvPr id="0" name=""/>
        <dsp:cNvSpPr/>
      </dsp:nvSpPr>
      <dsp:spPr>
        <a:xfrm>
          <a:off x="-11" y="1039780"/>
          <a:ext cx="5612111" cy="2952230"/>
        </a:xfrm>
        <a:prstGeom prst="leftCircularArrow">
          <a:avLst>
            <a:gd name="adj1" fmla="val 10980"/>
            <a:gd name="adj2" fmla="val 1142322"/>
            <a:gd name="adj3" fmla="val 6300000"/>
            <a:gd name="adj4" fmla="val 18900000"/>
            <a:gd name="adj5" fmla="val 125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55551C-03E8-C648-B727-2A14C479AA6F}">
      <dsp:nvSpPr>
        <dsp:cNvPr id="0" name=""/>
        <dsp:cNvSpPr/>
      </dsp:nvSpPr>
      <dsp:spPr>
        <a:xfrm>
          <a:off x="926364" y="1574196"/>
          <a:ext cx="3008776" cy="1891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l" defTabSz="800100">
            <a:lnSpc>
              <a:spcPct val="100000"/>
            </a:lnSpc>
            <a:spcBef>
              <a:spcPct val="0"/>
            </a:spcBef>
            <a:spcAft>
              <a:spcPts val="156"/>
            </a:spcAft>
            <a:buNone/>
          </a:pPr>
          <a:r>
            <a:rPr lang="en-US" sz="1800" kern="1200" dirty="0" err="1"/>
            <a:t>Organised</a:t>
          </a:r>
          <a:r>
            <a:rPr lang="en-US" sz="1800" kern="1200" dirty="0"/>
            <a:t> Crime</a:t>
          </a:r>
        </a:p>
        <a:p>
          <a:pPr marL="0" lvl="0" indent="0" algn="l" defTabSz="800100">
            <a:lnSpc>
              <a:spcPct val="100000"/>
            </a:lnSpc>
            <a:spcBef>
              <a:spcPct val="0"/>
            </a:spcBef>
            <a:spcAft>
              <a:spcPts val="156"/>
            </a:spcAft>
            <a:buNone/>
          </a:pPr>
          <a:r>
            <a:rPr lang="en-US" sz="1800" kern="1200" dirty="0"/>
            <a:t>Terrorism </a:t>
          </a:r>
        </a:p>
        <a:p>
          <a:pPr marL="0" lvl="0" indent="0" algn="l" defTabSz="800100">
            <a:lnSpc>
              <a:spcPct val="100000"/>
            </a:lnSpc>
            <a:spcBef>
              <a:spcPct val="0"/>
            </a:spcBef>
            <a:spcAft>
              <a:spcPts val="156"/>
            </a:spcAft>
            <a:buNone/>
          </a:pPr>
          <a:r>
            <a:rPr lang="en-US" sz="1800" kern="1200" dirty="0"/>
            <a:t>Personal Addictions</a:t>
          </a:r>
        </a:p>
      </dsp:txBody>
      <dsp:txXfrm>
        <a:off x="926364" y="1574196"/>
        <a:ext cx="3008776" cy="1891263"/>
      </dsp:txXfrm>
    </dsp:sp>
    <dsp:sp modelId="{4237FC6A-2CCC-5B47-B212-8DF196ECF71C}">
      <dsp:nvSpPr>
        <dsp:cNvPr id="0" name=""/>
        <dsp:cNvSpPr/>
      </dsp:nvSpPr>
      <dsp:spPr>
        <a:xfrm>
          <a:off x="1172087" y="2878965"/>
          <a:ext cx="5475680" cy="2758118"/>
        </a:xfrm>
        <a:prstGeom prst="blockArc">
          <a:avLst>
            <a:gd name="adj1" fmla="val 13500000"/>
            <a:gd name="adj2" fmla="val 10800000"/>
            <a:gd name="adj3" fmla="val 1274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881776-6725-5440-A5B2-483C4A65F3FC}">
      <dsp:nvSpPr>
        <dsp:cNvPr id="0" name=""/>
        <dsp:cNvSpPr/>
      </dsp:nvSpPr>
      <dsp:spPr>
        <a:xfrm>
          <a:off x="575718" y="3590816"/>
          <a:ext cx="4828345" cy="1313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r" defTabSz="800100">
            <a:lnSpc>
              <a:spcPct val="100000"/>
            </a:lnSpc>
            <a:spcBef>
              <a:spcPct val="0"/>
            </a:spcBef>
            <a:spcAft>
              <a:spcPts val="156"/>
            </a:spcAft>
            <a:buNone/>
          </a:pPr>
          <a:r>
            <a:rPr lang="en-US" sz="1800" kern="1200" dirty="0"/>
            <a:t>people trafficking</a:t>
          </a:r>
        </a:p>
        <a:p>
          <a:pPr marL="0" lvl="0" indent="0" algn="r" defTabSz="800100">
            <a:lnSpc>
              <a:spcPct val="100000"/>
            </a:lnSpc>
            <a:spcBef>
              <a:spcPct val="0"/>
            </a:spcBef>
            <a:spcAft>
              <a:spcPts val="156"/>
            </a:spcAft>
            <a:buNone/>
          </a:pPr>
          <a:r>
            <a:rPr lang="en-US" sz="1800" kern="1200" dirty="0"/>
            <a:t>Terror attacks</a:t>
          </a:r>
        </a:p>
        <a:p>
          <a:pPr marL="0" lvl="0" indent="0" algn="r" defTabSz="800100">
            <a:lnSpc>
              <a:spcPct val="100000"/>
            </a:lnSpc>
            <a:spcBef>
              <a:spcPct val="0"/>
            </a:spcBef>
            <a:spcAft>
              <a:spcPts val="156"/>
            </a:spcAft>
            <a:buNone/>
          </a:pPr>
          <a:r>
            <a:rPr lang="en-US" sz="1800" kern="1200" dirty="0"/>
            <a:t>drug dealing</a:t>
          </a:r>
        </a:p>
        <a:p>
          <a:pPr marL="0" lvl="0" indent="0" algn="r" defTabSz="800100">
            <a:lnSpc>
              <a:spcPct val="100000"/>
            </a:lnSpc>
            <a:spcBef>
              <a:spcPct val="0"/>
            </a:spcBef>
            <a:spcAft>
              <a:spcPts val="156"/>
            </a:spcAft>
            <a:buNone/>
          </a:pPr>
          <a:r>
            <a:rPr lang="en-US" sz="1800" kern="1200" dirty="0"/>
            <a:t>violent crime</a:t>
          </a:r>
        </a:p>
        <a:p>
          <a:pPr marL="0" lvl="0" indent="0" algn="r" defTabSz="800100">
            <a:lnSpc>
              <a:spcPct val="100000"/>
            </a:lnSpc>
            <a:spcBef>
              <a:spcPct val="0"/>
            </a:spcBef>
            <a:spcAft>
              <a:spcPts val="156"/>
            </a:spcAft>
            <a:buNone/>
          </a:pPr>
          <a:r>
            <a:rPr lang="en-US" sz="1800" kern="1200" dirty="0"/>
            <a:t>petty crime</a:t>
          </a:r>
        </a:p>
        <a:p>
          <a:pPr marL="0" lvl="0" indent="0" algn="r" defTabSz="800100">
            <a:lnSpc>
              <a:spcPct val="100000"/>
            </a:lnSpc>
            <a:spcBef>
              <a:spcPct val="0"/>
            </a:spcBef>
            <a:spcAft>
              <a:spcPts val="156"/>
            </a:spcAft>
            <a:buNone/>
          </a:pPr>
          <a:r>
            <a:rPr lang="en-US" sz="1800" kern="1200" dirty="0"/>
            <a:t>people's livelihoods</a:t>
          </a:r>
        </a:p>
      </dsp:txBody>
      <dsp:txXfrm>
        <a:off x="575718" y="3590816"/>
        <a:ext cx="4828345" cy="1313536"/>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F0F611-666F-FD40-BD23-D30D8CA0864F}" type="datetimeFigureOut">
              <a:rPr lang="en-US" smtClean="0"/>
              <a:t>12/15/22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66E8CD-ADB5-514A-9BFD-547E3A3A0880}" type="slidenum">
              <a:rPr lang="en-US" smtClean="0"/>
              <a:t>‹#›</a:t>
            </a:fld>
            <a:endParaRPr lang="en-US"/>
          </a:p>
        </p:txBody>
      </p:sp>
    </p:spTree>
    <p:extLst>
      <p:ext uri="{BB962C8B-B14F-4D97-AF65-F5344CB8AC3E}">
        <p14:creationId xmlns:p14="http://schemas.microsoft.com/office/powerpoint/2010/main" val="27196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66E8CD-ADB5-514A-9BFD-547E3A3A0880}" type="slidenum">
              <a:rPr lang="en-US" smtClean="0"/>
              <a:t>1</a:t>
            </a:fld>
            <a:endParaRPr lang="en-US"/>
          </a:p>
        </p:txBody>
      </p:sp>
    </p:spTree>
    <p:extLst>
      <p:ext uri="{BB962C8B-B14F-4D97-AF65-F5344CB8AC3E}">
        <p14:creationId xmlns:p14="http://schemas.microsoft.com/office/powerpoint/2010/main" val="1823378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2</a:t>
            </a:fld>
            <a:endParaRPr lang="en-GB" dirty="0"/>
          </a:p>
        </p:txBody>
      </p:sp>
    </p:spTree>
    <p:extLst>
      <p:ext uri="{BB962C8B-B14F-4D97-AF65-F5344CB8AC3E}">
        <p14:creationId xmlns:p14="http://schemas.microsoft.com/office/powerpoint/2010/main" val="1482047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3</a:t>
            </a:fld>
            <a:endParaRPr lang="en-GB" dirty="0"/>
          </a:p>
        </p:txBody>
      </p:sp>
    </p:spTree>
    <p:extLst>
      <p:ext uri="{BB962C8B-B14F-4D97-AF65-F5344CB8AC3E}">
        <p14:creationId xmlns:p14="http://schemas.microsoft.com/office/powerpoint/2010/main" val="1261690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0763147-EDAE-4705-A11A-476AC6A9FBFA}" type="slidenum">
              <a:rPr lang="en-GB" smtClean="0"/>
              <a:pPr>
                <a:defRPr/>
              </a:pPr>
              <a:t>4</a:t>
            </a:fld>
            <a:endParaRPr lang="en-GB" dirty="0"/>
          </a:p>
        </p:txBody>
      </p:sp>
    </p:spTree>
    <p:extLst>
      <p:ext uri="{BB962C8B-B14F-4D97-AF65-F5344CB8AC3E}">
        <p14:creationId xmlns:p14="http://schemas.microsoft.com/office/powerpoint/2010/main" val="1335998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Financial Crime Management Group Ltd</a:t>
            </a:r>
          </a:p>
        </p:txBody>
      </p:sp>
      <p:sp>
        <p:nvSpPr>
          <p:cNvPr id="6" name="Rectangle 6"/>
          <p:cNvSpPr>
            <a:spLocks noGrp="1" noChangeArrowheads="1"/>
          </p:cNvSpPr>
          <p:nvPr>
            <p:ph type="sldNum" sz="quarter" idx="12"/>
          </p:nvPr>
        </p:nvSpPr>
        <p:spPr>
          <a:ln/>
        </p:spPr>
        <p:txBody>
          <a:bodyPr/>
          <a:lstStyle>
            <a:lvl1pPr>
              <a:defRPr/>
            </a:lvl1pPr>
          </a:lstStyle>
          <a:p>
            <a:fld id="{6322149E-A525-4154-8363-EE0248539180}" type="slidenum">
              <a:rPr lang="en-GB" altLang="en-US"/>
              <a:pPr/>
              <a:t>‹#›</a:t>
            </a:fld>
            <a:endParaRPr lang="en-GB" altLang="en-US"/>
          </a:p>
        </p:txBody>
      </p:sp>
    </p:spTree>
    <p:extLst>
      <p:ext uri="{BB962C8B-B14F-4D97-AF65-F5344CB8AC3E}">
        <p14:creationId xmlns:p14="http://schemas.microsoft.com/office/powerpoint/2010/main" val="1878598791"/>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Financial Crime Management Group Ltd</a:t>
            </a:r>
          </a:p>
        </p:txBody>
      </p:sp>
      <p:sp>
        <p:nvSpPr>
          <p:cNvPr id="6" name="Rectangle 6"/>
          <p:cNvSpPr>
            <a:spLocks noGrp="1" noChangeArrowheads="1"/>
          </p:cNvSpPr>
          <p:nvPr>
            <p:ph type="sldNum" sz="quarter" idx="12"/>
          </p:nvPr>
        </p:nvSpPr>
        <p:spPr>
          <a:ln/>
        </p:spPr>
        <p:txBody>
          <a:bodyPr/>
          <a:lstStyle>
            <a:lvl1pPr>
              <a:defRPr/>
            </a:lvl1pPr>
          </a:lstStyle>
          <a:p>
            <a:fld id="{D2567DC2-32B4-401A-AED8-61E77E2211F5}" type="slidenum">
              <a:rPr lang="en-GB" altLang="en-US"/>
              <a:pPr/>
              <a:t>‹#›</a:t>
            </a:fld>
            <a:endParaRPr lang="en-GB" altLang="en-US"/>
          </a:p>
        </p:txBody>
      </p:sp>
    </p:spTree>
    <p:extLst>
      <p:ext uri="{BB962C8B-B14F-4D97-AF65-F5344CB8AC3E}">
        <p14:creationId xmlns:p14="http://schemas.microsoft.com/office/powerpoint/2010/main" val="2314578257"/>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Financial Crime Management Group Ltd</a:t>
            </a:r>
          </a:p>
        </p:txBody>
      </p:sp>
      <p:sp>
        <p:nvSpPr>
          <p:cNvPr id="6" name="Rectangle 6"/>
          <p:cNvSpPr>
            <a:spLocks noGrp="1" noChangeArrowheads="1"/>
          </p:cNvSpPr>
          <p:nvPr>
            <p:ph type="sldNum" sz="quarter" idx="12"/>
          </p:nvPr>
        </p:nvSpPr>
        <p:spPr>
          <a:ln/>
        </p:spPr>
        <p:txBody>
          <a:bodyPr/>
          <a:lstStyle>
            <a:lvl1pPr>
              <a:defRPr/>
            </a:lvl1pPr>
          </a:lstStyle>
          <a:p>
            <a:fld id="{D9696DC8-B77A-490A-9D47-EB1979588BF7}" type="slidenum">
              <a:rPr lang="en-GB" altLang="en-US"/>
              <a:pPr/>
              <a:t>‹#›</a:t>
            </a:fld>
            <a:endParaRPr lang="en-GB" altLang="en-US"/>
          </a:p>
        </p:txBody>
      </p:sp>
    </p:spTree>
    <p:extLst>
      <p:ext uri="{BB962C8B-B14F-4D97-AF65-F5344CB8AC3E}">
        <p14:creationId xmlns:p14="http://schemas.microsoft.com/office/powerpoint/2010/main" val="647767648"/>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Financial Crime Management Group Ltd</a:t>
            </a:r>
          </a:p>
        </p:txBody>
      </p:sp>
      <p:sp>
        <p:nvSpPr>
          <p:cNvPr id="6" name="Rectangle 6"/>
          <p:cNvSpPr>
            <a:spLocks noGrp="1" noChangeArrowheads="1"/>
          </p:cNvSpPr>
          <p:nvPr>
            <p:ph type="sldNum" sz="quarter" idx="12"/>
          </p:nvPr>
        </p:nvSpPr>
        <p:spPr>
          <a:ln/>
        </p:spPr>
        <p:txBody>
          <a:bodyPr/>
          <a:lstStyle>
            <a:lvl1pPr>
              <a:defRPr/>
            </a:lvl1pPr>
          </a:lstStyle>
          <a:p>
            <a:fld id="{F9871F68-4915-4C9F-BE56-83CF683791B7}" type="slidenum">
              <a:rPr lang="en-GB" altLang="en-US"/>
              <a:pPr/>
              <a:t>‹#›</a:t>
            </a:fld>
            <a:endParaRPr lang="en-GB" altLang="en-US"/>
          </a:p>
        </p:txBody>
      </p:sp>
    </p:spTree>
    <p:extLst>
      <p:ext uri="{BB962C8B-B14F-4D97-AF65-F5344CB8AC3E}">
        <p14:creationId xmlns:p14="http://schemas.microsoft.com/office/powerpoint/2010/main" val="199217803"/>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Financial Crime Management Group Ltd</a:t>
            </a:r>
          </a:p>
        </p:txBody>
      </p:sp>
      <p:sp>
        <p:nvSpPr>
          <p:cNvPr id="6" name="Rectangle 6"/>
          <p:cNvSpPr>
            <a:spLocks noGrp="1" noChangeArrowheads="1"/>
          </p:cNvSpPr>
          <p:nvPr>
            <p:ph type="sldNum" sz="quarter" idx="12"/>
          </p:nvPr>
        </p:nvSpPr>
        <p:spPr>
          <a:ln/>
        </p:spPr>
        <p:txBody>
          <a:bodyPr/>
          <a:lstStyle>
            <a:lvl1pPr>
              <a:defRPr/>
            </a:lvl1pPr>
          </a:lstStyle>
          <a:p>
            <a:fld id="{EF0F4107-A61C-475C-B81C-58C32D6CAF9F}" type="slidenum">
              <a:rPr lang="en-GB" altLang="en-US"/>
              <a:pPr/>
              <a:t>‹#›</a:t>
            </a:fld>
            <a:endParaRPr lang="en-GB" altLang="en-US"/>
          </a:p>
        </p:txBody>
      </p:sp>
    </p:spTree>
    <p:extLst>
      <p:ext uri="{BB962C8B-B14F-4D97-AF65-F5344CB8AC3E}">
        <p14:creationId xmlns:p14="http://schemas.microsoft.com/office/powerpoint/2010/main" val="1140833219"/>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Financial Crime Management Group Ltd</a:t>
            </a:r>
          </a:p>
        </p:txBody>
      </p:sp>
      <p:sp>
        <p:nvSpPr>
          <p:cNvPr id="6" name="Rectangle 6"/>
          <p:cNvSpPr>
            <a:spLocks noGrp="1" noChangeArrowheads="1"/>
          </p:cNvSpPr>
          <p:nvPr>
            <p:ph type="sldNum" sz="quarter" idx="12"/>
          </p:nvPr>
        </p:nvSpPr>
        <p:spPr>
          <a:ln/>
        </p:spPr>
        <p:txBody>
          <a:bodyPr/>
          <a:lstStyle>
            <a:lvl1pPr>
              <a:defRPr/>
            </a:lvl1pPr>
          </a:lstStyle>
          <a:p>
            <a:fld id="{4EFDB818-AF3B-45CA-8B9A-B616E6BE8622}" type="slidenum">
              <a:rPr lang="en-GB" altLang="en-US"/>
              <a:pPr/>
              <a:t>‹#›</a:t>
            </a:fld>
            <a:endParaRPr lang="en-GB" altLang="en-US"/>
          </a:p>
        </p:txBody>
      </p:sp>
    </p:spTree>
    <p:extLst>
      <p:ext uri="{BB962C8B-B14F-4D97-AF65-F5344CB8AC3E}">
        <p14:creationId xmlns:p14="http://schemas.microsoft.com/office/powerpoint/2010/main" val="536685172"/>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Financial Crime Management Group Ltd</a:t>
            </a:r>
          </a:p>
        </p:txBody>
      </p:sp>
      <p:sp>
        <p:nvSpPr>
          <p:cNvPr id="7" name="Rectangle 6"/>
          <p:cNvSpPr>
            <a:spLocks noGrp="1" noChangeArrowheads="1"/>
          </p:cNvSpPr>
          <p:nvPr>
            <p:ph type="sldNum" sz="quarter" idx="12"/>
          </p:nvPr>
        </p:nvSpPr>
        <p:spPr>
          <a:ln/>
        </p:spPr>
        <p:txBody>
          <a:bodyPr/>
          <a:lstStyle>
            <a:lvl1pPr>
              <a:defRPr/>
            </a:lvl1pPr>
          </a:lstStyle>
          <a:p>
            <a:fld id="{6D7626D9-4994-408E-94A1-BEDC7A2EBE4E}" type="slidenum">
              <a:rPr lang="en-GB" altLang="en-US"/>
              <a:pPr/>
              <a:t>‹#›</a:t>
            </a:fld>
            <a:endParaRPr lang="en-GB" altLang="en-US"/>
          </a:p>
        </p:txBody>
      </p:sp>
    </p:spTree>
    <p:extLst>
      <p:ext uri="{BB962C8B-B14F-4D97-AF65-F5344CB8AC3E}">
        <p14:creationId xmlns:p14="http://schemas.microsoft.com/office/powerpoint/2010/main" val="3086316601"/>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a:t>Financial Crime Management Group Ltd</a:t>
            </a:r>
          </a:p>
        </p:txBody>
      </p:sp>
      <p:sp>
        <p:nvSpPr>
          <p:cNvPr id="9" name="Rectangle 6"/>
          <p:cNvSpPr>
            <a:spLocks noGrp="1" noChangeArrowheads="1"/>
          </p:cNvSpPr>
          <p:nvPr>
            <p:ph type="sldNum" sz="quarter" idx="12"/>
          </p:nvPr>
        </p:nvSpPr>
        <p:spPr>
          <a:ln/>
        </p:spPr>
        <p:txBody>
          <a:bodyPr/>
          <a:lstStyle>
            <a:lvl1pPr>
              <a:defRPr/>
            </a:lvl1pPr>
          </a:lstStyle>
          <a:p>
            <a:fld id="{883717D8-355F-4F00-98DC-C216291EA3F1}" type="slidenum">
              <a:rPr lang="en-GB" altLang="en-US"/>
              <a:pPr/>
              <a:t>‹#›</a:t>
            </a:fld>
            <a:endParaRPr lang="en-GB" altLang="en-US"/>
          </a:p>
        </p:txBody>
      </p:sp>
    </p:spTree>
    <p:extLst>
      <p:ext uri="{BB962C8B-B14F-4D97-AF65-F5344CB8AC3E}">
        <p14:creationId xmlns:p14="http://schemas.microsoft.com/office/powerpoint/2010/main" val="682867257"/>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t>Financial Crime Management Group Ltd</a:t>
            </a:r>
          </a:p>
        </p:txBody>
      </p:sp>
      <p:sp>
        <p:nvSpPr>
          <p:cNvPr id="5" name="Rectangle 6"/>
          <p:cNvSpPr>
            <a:spLocks noGrp="1" noChangeArrowheads="1"/>
          </p:cNvSpPr>
          <p:nvPr>
            <p:ph type="sldNum" sz="quarter" idx="12"/>
          </p:nvPr>
        </p:nvSpPr>
        <p:spPr>
          <a:ln/>
        </p:spPr>
        <p:txBody>
          <a:bodyPr/>
          <a:lstStyle>
            <a:lvl1pPr>
              <a:defRPr/>
            </a:lvl1pPr>
          </a:lstStyle>
          <a:p>
            <a:fld id="{322F9221-AC41-409B-B6B3-92B3238A2C56}" type="slidenum">
              <a:rPr lang="en-GB" altLang="en-US"/>
              <a:pPr/>
              <a:t>‹#›</a:t>
            </a:fld>
            <a:endParaRPr lang="en-GB" altLang="en-US"/>
          </a:p>
        </p:txBody>
      </p:sp>
    </p:spTree>
    <p:extLst>
      <p:ext uri="{BB962C8B-B14F-4D97-AF65-F5344CB8AC3E}">
        <p14:creationId xmlns:p14="http://schemas.microsoft.com/office/powerpoint/2010/main" val="932015561"/>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a:t>Financial Crime Management Group Ltd</a:t>
            </a:r>
          </a:p>
        </p:txBody>
      </p:sp>
      <p:sp>
        <p:nvSpPr>
          <p:cNvPr id="4" name="Rectangle 6"/>
          <p:cNvSpPr>
            <a:spLocks noGrp="1" noChangeArrowheads="1"/>
          </p:cNvSpPr>
          <p:nvPr>
            <p:ph type="sldNum" sz="quarter" idx="12"/>
          </p:nvPr>
        </p:nvSpPr>
        <p:spPr>
          <a:ln/>
        </p:spPr>
        <p:txBody>
          <a:bodyPr/>
          <a:lstStyle>
            <a:lvl1pPr>
              <a:defRPr/>
            </a:lvl1pPr>
          </a:lstStyle>
          <a:p>
            <a:fld id="{F1AEC84D-BB40-4961-B12A-9B5E0125E3EE}" type="slidenum">
              <a:rPr lang="en-GB" altLang="en-US"/>
              <a:pPr/>
              <a:t>‹#›</a:t>
            </a:fld>
            <a:endParaRPr lang="en-GB" altLang="en-US"/>
          </a:p>
        </p:txBody>
      </p:sp>
    </p:spTree>
    <p:extLst>
      <p:ext uri="{BB962C8B-B14F-4D97-AF65-F5344CB8AC3E}">
        <p14:creationId xmlns:p14="http://schemas.microsoft.com/office/powerpoint/2010/main" val="3129377849"/>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Financial Crime Management Group Ltd</a:t>
            </a:r>
          </a:p>
        </p:txBody>
      </p:sp>
      <p:sp>
        <p:nvSpPr>
          <p:cNvPr id="7" name="Rectangle 6"/>
          <p:cNvSpPr>
            <a:spLocks noGrp="1" noChangeArrowheads="1"/>
          </p:cNvSpPr>
          <p:nvPr>
            <p:ph type="sldNum" sz="quarter" idx="12"/>
          </p:nvPr>
        </p:nvSpPr>
        <p:spPr>
          <a:ln/>
        </p:spPr>
        <p:txBody>
          <a:bodyPr/>
          <a:lstStyle>
            <a:lvl1pPr>
              <a:defRPr/>
            </a:lvl1pPr>
          </a:lstStyle>
          <a:p>
            <a:fld id="{F2DB1B45-1C0A-45AC-8EC3-F03E175966EB}" type="slidenum">
              <a:rPr lang="en-GB" altLang="en-US"/>
              <a:pPr/>
              <a:t>‹#›</a:t>
            </a:fld>
            <a:endParaRPr lang="en-GB" altLang="en-US"/>
          </a:p>
        </p:txBody>
      </p:sp>
    </p:spTree>
    <p:extLst>
      <p:ext uri="{BB962C8B-B14F-4D97-AF65-F5344CB8AC3E}">
        <p14:creationId xmlns:p14="http://schemas.microsoft.com/office/powerpoint/2010/main" val="2113525765"/>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Financial Crime Management Group Ltd</a:t>
            </a:r>
          </a:p>
        </p:txBody>
      </p:sp>
      <p:sp>
        <p:nvSpPr>
          <p:cNvPr id="7" name="Rectangle 6"/>
          <p:cNvSpPr>
            <a:spLocks noGrp="1" noChangeArrowheads="1"/>
          </p:cNvSpPr>
          <p:nvPr>
            <p:ph type="sldNum" sz="quarter" idx="12"/>
          </p:nvPr>
        </p:nvSpPr>
        <p:spPr>
          <a:ln/>
        </p:spPr>
        <p:txBody>
          <a:bodyPr/>
          <a:lstStyle>
            <a:lvl1pPr>
              <a:defRPr/>
            </a:lvl1pPr>
          </a:lstStyle>
          <a:p>
            <a:fld id="{4F268AB6-113E-4E77-921E-BDFA6BAA620A}" type="slidenum">
              <a:rPr lang="en-GB" altLang="en-US"/>
              <a:pPr/>
              <a:t>‹#›</a:t>
            </a:fld>
            <a:endParaRPr lang="en-GB" altLang="en-US"/>
          </a:p>
        </p:txBody>
      </p:sp>
    </p:spTree>
    <p:extLst>
      <p:ext uri="{BB962C8B-B14F-4D97-AF65-F5344CB8AC3E}">
        <p14:creationId xmlns:p14="http://schemas.microsoft.com/office/powerpoint/2010/main" val="2051851508"/>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r>
              <a:rPr lang="en-GB" altLang="en-US"/>
              <a:t>Financial Crime Management Group Ltd</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CCD44B7-CE48-4D07-B5B6-948DA5B9CBD1}"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fraudmanagementresourcecentre.co.uk/"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fraudmanagementresourcecentre.co.uk/"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fraudmanagementresourcentre.co.u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ww.linkedin.com/company/15086985" TargetMode="External"/><Relationship Id="rId3" Type="http://schemas.openxmlformats.org/officeDocument/2006/relationships/image" Target="../media/image16.jpg"/><Relationship Id="rId7" Type="http://schemas.openxmlformats.org/officeDocument/2006/relationships/image" Target="../media/image18.tiff"/><Relationship Id="rId12" Type="http://schemas.openxmlformats.org/officeDocument/2006/relationships/hyperlink" Target="mailto:Enquiries@fraudmanagementresourcecentre.com" TargetMode="External"/><Relationship Id="rId2" Type="http://schemas.openxmlformats.org/officeDocument/2006/relationships/hyperlink" Target="http://www.fraudmanagementresourcecentre.co.uk/" TargetMode="External"/><Relationship Id="rId1" Type="http://schemas.openxmlformats.org/officeDocument/2006/relationships/slideLayout" Target="../slideLayouts/slideLayout7.xml"/><Relationship Id="rId6" Type="http://schemas.openxmlformats.org/officeDocument/2006/relationships/hyperlink" Target="http://www.facebook.com/fraudmanagement" TargetMode="External"/><Relationship Id="rId11" Type="http://schemas.openxmlformats.org/officeDocument/2006/relationships/hyperlink" Target="http://www.fraudmanagementresourcecentre.co/" TargetMode="External"/><Relationship Id="rId5" Type="http://schemas.openxmlformats.org/officeDocument/2006/relationships/image" Target="../media/image17.tiff"/><Relationship Id="rId10" Type="http://schemas.openxmlformats.org/officeDocument/2006/relationships/image" Target="../media/image20.png"/><Relationship Id="rId4" Type="http://schemas.openxmlformats.org/officeDocument/2006/relationships/image" Target="../media/image2.jpg"/><Relationship Id="rId9" Type="http://schemas.openxmlformats.org/officeDocument/2006/relationships/image" Target="../media/image19.tif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jp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3.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684213" y="382588"/>
            <a:ext cx="59547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3200" b="1"/>
              <a:t>Increase your business value </a:t>
            </a:r>
          </a:p>
        </p:txBody>
      </p:sp>
      <p:sp>
        <p:nvSpPr>
          <p:cNvPr id="2051" name="Text Box 5"/>
          <p:cNvSpPr txBox="1">
            <a:spLocks noChangeArrowheads="1"/>
          </p:cNvSpPr>
          <p:nvPr/>
        </p:nvSpPr>
        <p:spPr bwMode="auto">
          <a:xfrm>
            <a:off x="1403350" y="1052513"/>
            <a:ext cx="69945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3200"/>
              <a:t>without having to increase turnover….</a:t>
            </a:r>
          </a:p>
        </p:txBody>
      </p:sp>
      <p:sp>
        <p:nvSpPr>
          <p:cNvPr id="2052" name="Rectangle 12"/>
          <p:cNvSpPr>
            <a:spLocks noChangeArrowheads="1"/>
          </p:cNvSpPr>
          <p:nvPr/>
        </p:nvSpPr>
        <p:spPr bwMode="auto">
          <a:xfrm>
            <a:off x="323850" y="2349500"/>
            <a:ext cx="388778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dirty="0"/>
              <a:t>Businesses that effectively manage financial crime risks and committed to ethical business practices are generally more successful.</a:t>
            </a:r>
          </a:p>
        </p:txBody>
      </p:sp>
      <p:pic>
        <p:nvPicPr>
          <p:cNvPr id="2053" name="Picture 14" descr="chart man silouet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2060575"/>
            <a:ext cx="4535487" cy="363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15"/>
          <p:cNvSpPr txBox="1">
            <a:spLocks noChangeArrowheads="1"/>
          </p:cNvSpPr>
          <p:nvPr/>
        </p:nvSpPr>
        <p:spPr bwMode="auto">
          <a:xfrm>
            <a:off x="250825" y="5589588"/>
            <a:ext cx="848677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Your business is at risk and </a:t>
            </a:r>
            <a:r>
              <a:rPr lang="en-GB" altLang="en-US" b="1"/>
              <a:t>is</a:t>
            </a:r>
            <a:r>
              <a:rPr lang="en-GB" altLang="en-US"/>
              <a:t> losing money to these financial crime risks – that is a fact. Identify where you are at risk and reduce your losses, thereby increasing the value of your business.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6510" y="6309320"/>
            <a:ext cx="1700352" cy="436274"/>
          </a:xfrm>
          <a:prstGeom prst="rect">
            <a:avLst/>
          </a:prstGeom>
          <a:ln>
            <a:solidFill>
              <a:srgbClr val="0070C0"/>
            </a:solidFill>
          </a:ln>
        </p:spPr>
      </p:pic>
    </p:spTree>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539750" y="765175"/>
            <a:ext cx="765175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dirty="0"/>
              <a:t>It would be nice to think that we could protect ourselves completely from becoming a victim of financial crime, whether as an individual or as a business. The reality is we can’t because there is too much money to be made by criminals for them to simply shut up shop and go away. We can however reduce our visibility as a target for fraud thus reducing our losses from fraud to an absolute minimum. </a:t>
            </a:r>
          </a:p>
          <a:p>
            <a:pPr eaLnBrk="1" hangingPunct="1"/>
            <a:endParaRPr lang="en-GB" altLang="en-US" dirty="0"/>
          </a:p>
          <a:p>
            <a:pPr eaLnBrk="1" hangingPunct="1"/>
            <a:r>
              <a:rPr lang="en-GB" altLang="en-US" dirty="0"/>
              <a:t>Using our </a:t>
            </a:r>
            <a:r>
              <a:rPr lang="en-GB" altLang="en-US" dirty="0">
                <a:hlinkClick r:id="rId2"/>
              </a:rPr>
              <a:t>Fraud Management Resource Centre </a:t>
            </a:r>
            <a:r>
              <a:rPr lang="en-GB" altLang="en-US" dirty="0"/>
              <a:t>cannot therefore offer any guarantees that you will not become the victim of fraud, but it can help you keep your losses as low as possible. </a:t>
            </a:r>
          </a:p>
        </p:txBody>
      </p:sp>
      <p:grpSp>
        <p:nvGrpSpPr>
          <p:cNvPr id="7171" name="Group 37"/>
          <p:cNvGrpSpPr>
            <a:grpSpLocks/>
          </p:cNvGrpSpPr>
          <p:nvPr/>
        </p:nvGrpSpPr>
        <p:grpSpPr bwMode="auto">
          <a:xfrm>
            <a:off x="612775" y="4149725"/>
            <a:ext cx="1295400" cy="1944688"/>
            <a:chOff x="431" y="2614"/>
            <a:chExt cx="816" cy="1225"/>
          </a:xfrm>
        </p:grpSpPr>
        <p:sp>
          <p:nvSpPr>
            <p:cNvPr id="7298" name="Rectangle 8"/>
            <p:cNvSpPr>
              <a:spLocks noChangeArrowheads="1"/>
            </p:cNvSpPr>
            <p:nvPr/>
          </p:nvSpPr>
          <p:spPr bwMode="auto">
            <a:xfrm>
              <a:off x="476" y="2795"/>
              <a:ext cx="726" cy="1043"/>
            </a:xfrm>
            <a:prstGeom prst="rect">
              <a:avLst/>
            </a:prstGeom>
            <a:solidFill>
              <a:srgbClr val="99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99" name="AutoShape 14"/>
            <p:cNvSpPr>
              <a:spLocks noChangeArrowheads="1"/>
            </p:cNvSpPr>
            <p:nvPr/>
          </p:nvSpPr>
          <p:spPr bwMode="auto">
            <a:xfrm rot="10800000">
              <a:off x="431" y="2614"/>
              <a:ext cx="816" cy="181"/>
            </a:xfrm>
            <a:custGeom>
              <a:avLst/>
              <a:gdLst>
                <a:gd name="T0" fmla="*/ 714 w 21600"/>
                <a:gd name="T1" fmla="*/ 91 h 21600"/>
                <a:gd name="T2" fmla="*/ 408 w 21600"/>
                <a:gd name="T3" fmla="*/ 181 h 21600"/>
                <a:gd name="T4" fmla="*/ 102 w 21600"/>
                <a:gd name="T5" fmla="*/ 91 h 21600"/>
                <a:gd name="T6" fmla="*/ 408 w 21600"/>
                <a:gd name="T7" fmla="*/ 0 h 21600"/>
                <a:gd name="T8" fmla="*/ 0 60000 65536"/>
                <a:gd name="T9" fmla="*/ 0 60000 65536"/>
                <a:gd name="T10" fmla="*/ 0 60000 65536"/>
                <a:gd name="T11" fmla="*/ 0 60000 65536"/>
                <a:gd name="T12" fmla="*/ 4500 w 21600"/>
                <a:gd name="T13" fmla="*/ 4535 h 21600"/>
                <a:gd name="T14" fmla="*/ 17100 w 21600"/>
                <a:gd name="T15" fmla="*/ 17065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300" name="Rectangle 15"/>
            <p:cNvSpPr>
              <a:spLocks noChangeArrowheads="1"/>
            </p:cNvSpPr>
            <p:nvPr/>
          </p:nvSpPr>
          <p:spPr bwMode="auto">
            <a:xfrm>
              <a:off x="612" y="2931"/>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301" name="Rectangle 17"/>
            <p:cNvSpPr>
              <a:spLocks noChangeArrowheads="1"/>
            </p:cNvSpPr>
            <p:nvPr/>
          </p:nvSpPr>
          <p:spPr bwMode="auto">
            <a:xfrm>
              <a:off x="748" y="2931"/>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302" name="Rectangle 18"/>
            <p:cNvSpPr>
              <a:spLocks noChangeArrowheads="1"/>
            </p:cNvSpPr>
            <p:nvPr/>
          </p:nvSpPr>
          <p:spPr bwMode="auto">
            <a:xfrm>
              <a:off x="885" y="2931"/>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303" name="Rectangle 19"/>
            <p:cNvSpPr>
              <a:spLocks noChangeArrowheads="1"/>
            </p:cNvSpPr>
            <p:nvPr/>
          </p:nvSpPr>
          <p:spPr bwMode="auto">
            <a:xfrm>
              <a:off x="1020" y="2931"/>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304" name="Rectangle 20"/>
            <p:cNvSpPr>
              <a:spLocks noChangeArrowheads="1"/>
            </p:cNvSpPr>
            <p:nvPr/>
          </p:nvSpPr>
          <p:spPr bwMode="auto">
            <a:xfrm>
              <a:off x="612" y="3158"/>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305" name="Rectangle 21"/>
            <p:cNvSpPr>
              <a:spLocks noChangeArrowheads="1"/>
            </p:cNvSpPr>
            <p:nvPr/>
          </p:nvSpPr>
          <p:spPr bwMode="auto">
            <a:xfrm>
              <a:off x="748" y="3158"/>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306" name="Rectangle 22"/>
            <p:cNvSpPr>
              <a:spLocks noChangeArrowheads="1"/>
            </p:cNvSpPr>
            <p:nvPr/>
          </p:nvSpPr>
          <p:spPr bwMode="auto">
            <a:xfrm>
              <a:off x="885" y="3158"/>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307" name="Rectangle 23"/>
            <p:cNvSpPr>
              <a:spLocks noChangeArrowheads="1"/>
            </p:cNvSpPr>
            <p:nvPr/>
          </p:nvSpPr>
          <p:spPr bwMode="auto">
            <a:xfrm>
              <a:off x="1020" y="3158"/>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308" name="Rectangle 24"/>
            <p:cNvSpPr>
              <a:spLocks noChangeArrowheads="1"/>
            </p:cNvSpPr>
            <p:nvPr/>
          </p:nvSpPr>
          <p:spPr bwMode="auto">
            <a:xfrm>
              <a:off x="612" y="3339"/>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309" name="Rectangle 25"/>
            <p:cNvSpPr>
              <a:spLocks noChangeArrowheads="1"/>
            </p:cNvSpPr>
            <p:nvPr/>
          </p:nvSpPr>
          <p:spPr bwMode="auto">
            <a:xfrm>
              <a:off x="748" y="3339"/>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310" name="Rectangle 26"/>
            <p:cNvSpPr>
              <a:spLocks noChangeArrowheads="1"/>
            </p:cNvSpPr>
            <p:nvPr/>
          </p:nvSpPr>
          <p:spPr bwMode="auto">
            <a:xfrm>
              <a:off x="884" y="3339"/>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311" name="Rectangle 27"/>
            <p:cNvSpPr>
              <a:spLocks noChangeArrowheads="1"/>
            </p:cNvSpPr>
            <p:nvPr/>
          </p:nvSpPr>
          <p:spPr bwMode="auto">
            <a:xfrm>
              <a:off x="1020" y="3339"/>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312" name="Rectangle 28"/>
            <p:cNvSpPr>
              <a:spLocks noChangeArrowheads="1"/>
            </p:cNvSpPr>
            <p:nvPr/>
          </p:nvSpPr>
          <p:spPr bwMode="auto">
            <a:xfrm>
              <a:off x="612" y="3521"/>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313" name="Rectangle 29"/>
            <p:cNvSpPr>
              <a:spLocks noChangeArrowheads="1"/>
            </p:cNvSpPr>
            <p:nvPr/>
          </p:nvSpPr>
          <p:spPr bwMode="auto">
            <a:xfrm>
              <a:off x="748" y="3521"/>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314" name="Rectangle 30"/>
            <p:cNvSpPr>
              <a:spLocks noChangeArrowheads="1"/>
            </p:cNvSpPr>
            <p:nvPr/>
          </p:nvSpPr>
          <p:spPr bwMode="auto">
            <a:xfrm>
              <a:off x="884" y="3521"/>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315" name="Rectangle 31"/>
            <p:cNvSpPr>
              <a:spLocks noChangeArrowheads="1"/>
            </p:cNvSpPr>
            <p:nvPr/>
          </p:nvSpPr>
          <p:spPr bwMode="auto">
            <a:xfrm>
              <a:off x="1020" y="3521"/>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316" name="Rectangle 32"/>
            <p:cNvSpPr>
              <a:spLocks noChangeArrowheads="1"/>
            </p:cNvSpPr>
            <p:nvPr/>
          </p:nvSpPr>
          <p:spPr bwMode="auto">
            <a:xfrm>
              <a:off x="748" y="3702"/>
              <a:ext cx="45" cy="13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317" name="Rectangle 33"/>
            <p:cNvSpPr>
              <a:spLocks noChangeArrowheads="1"/>
            </p:cNvSpPr>
            <p:nvPr/>
          </p:nvSpPr>
          <p:spPr bwMode="auto">
            <a:xfrm>
              <a:off x="793" y="3702"/>
              <a:ext cx="46" cy="13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318" name="Rectangle 34"/>
            <p:cNvSpPr>
              <a:spLocks noChangeArrowheads="1"/>
            </p:cNvSpPr>
            <p:nvPr/>
          </p:nvSpPr>
          <p:spPr bwMode="auto">
            <a:xfrm>
              <a:off x="612" y="3702"/>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319" name="Rectangle 35"/>
            <p:cNvSpPr>
              <a:spLocks noChangeArrowheads="1"/>
            </p:cNvSpPr>
            <p:nvPr/>
          </p:nvSpPr>
          <p:spPr bwMode="auto">
            <a:xfrm>
              <a:off x="1020" y="3702"/>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320" name="Rectangle 36"/>
            <p:cNvSpPr>
              <a:spLocks noChangeArrowheads="1"/>
            </p:cNvSpPr>
            <p:nvPr/>
          </p:nvSpPr>
          <p:spPr bwMode="auto">
            <a:xfrm>
              <a:off x="884" y="3702"/>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7172" name="Group 38"/>
          <p:cNvGrpSpPr>
            <a:grpSpLocks/>
          </p:cNvGrpSpPr>
          <p:nvPr/>
        </p:nvGrpSpPr>
        <p:grpSpPr bwMode="auto">
          <a:xfrm>
            <a:off x="7596188" y="4149725"/>
            <a:ext cx="1295400" cy="1944688"/>
            <a:chOff x="431" y="2614"/>
            <a:chExt cx="816" cy="1225"/>
          </a:xfrm>
        </p:grpSpPr>
        <p:sp>
          <p:nvSpPr>
            <p:cNvPr id="7275" name="Rectangle 39"/>
            <p:cNvSpPr>
              <a:spLocks noChangeArrowheads="1"/>
            </p:cNvSpPr>
            <p:nvPr/>
          </p:nvSpPr>
          <p:spPr bwMode="auto">
            <a:xfrm>
              <a:off x="476" y="2795"/>
              <a:ext cx="726" cy="1043"/>
            </a:xfrm>
            <a:prstGeom prst="rect">
              <a:avLst/>
            </a:prstGeom>
            <a:solidFill>
              <a:srgbClr val="99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76" name="AutoShape 40"/>
            <p:cNvSpPr>
              <a:spLocks noChangeArrowheads="1"/>
            </p:cNvSpPr>
            <p:nvPr/>
          </p:nvSpPr>
          <p:spPr bwMode="auto">
            <a:xfrm rot="10800000">
              <a:off x="431" y="2614"/>
              <a:ext cx="816" cy="181"/>
            </a:xfrm>
            <a:custGeom>
              <a:avLst/>
              <a:gdLst>
                <a:gd name="T0" fmla="*/ 714 w 21600"/>
                <a:gd name="T1" fmla="*/ 91 h 21600"/>
                <a:gd name="T2" fmla="*/ 408 w 21600"/>
                <a:gd name="T3" fmla="*/ 181 h 21600"/>
                <a:gd name="T4" fmla="*/ 102 w 21600"/>
                <a:gd name="T5" fmla="*/ 91 h 21600"/>
                <a:gd name="T6" fmla="*/ 408 w 21600"/>
                <a:gd name="T7" fmla="*/ 0 h 21600"/>
                <a:gd name="T8" fmla="*/ 0 60000 65536"/>
                <a:gd name="T9" fmla="*/ 0 60000 65536"/>
                <a:gd name="T10" fmla="*/ 0 60000 65536"/>
                <a:gd name="T11" fmla="*/ 0 60000 65536"/>
                <a:gd name="T12" fmla="*/ 4500 w 21600"/>
                <a:gd name="T13" fmla="*/ 4535 h 21600"/>
                <a:gd name="T14" fmla="*/ 17100 w 21600"/>
                <a:gd name="T15" fmla="*/ 17065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77" name="Rectangle 41"/>
            <p:cNvSpPr>
              <a:spLocks noChangeArrowheads="1"/>
            </p:cNvSpPr>
            <p:nvPr/>
          </p:nvSpPr>
          <p:spPr bwMode="auto">
            <a:xfrm>
              <a:off x="612" y="2931"/>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78" name="Rectangle 42"/>
            <p:cNvSpPr>
              <a:spLocks noChangeArrowheads="1"/>
            </p:cNvSpPr>
            <p:nvPr/>
          </p:nvSpPr>
          <p:spPr bwMode="auto">
            <a:xfrm>
              <a:off x="748" y="2931"/>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79" name="Rectangle 43"/>
            <p:cNvSpPr>
              <a:spLocks noChangeArrowheads="1"/>
            </p:cNvSpPr>
            <p:nvPr/>
          </p:nvSpPr>
          <p:spPr bwMode="auto">
            <a:xfrm>
              <a:off x="885" y="2931"/>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80" name="Rectangle 44"/>
            <p:cNvSpPr>
              <a:spLocks noChangeArrowheads="1"/>
            </p:cNvSpPr>
            <p:nvPr/>
          </p:nvSpPr>
          <p:spPr bwMode="auto">
            <a:xfrm>
              <a:off x="1020" y="2931"/>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81" name="Rectangle 45"/>
            <p:cNvSpPr>
              <a:spLocks noChangeArrowheads="1"/>
            </p:cNvSpPr>
            <p:nvPr/>
          </p:nvSpPr>
          <p:spPr bwMode="auto">
            <a:xfrm>
              <a:off x="612" y="3158"/>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82" name="Rectangle 46"/>
            <p:cNvSpPr>
              <a:spLocks noChangeArrowheads="1"/>
            </p:cNvSpPr>
            <p:nvPr/>
          </p:nvSpPr>
          <p:spPr bwMode="auto">
            <a:xfrm>
              <a:off x="748" y="3158"/>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83" name="Rectangle 47"/>
            <p:cNvSpPr>
              <a:spLocks noChangeArrowheads="1"/>
            </p:cNvSpPr>
            <p:nvPr/>
          </p:nvSpPr>
          <p:spPr bwMode="auto">
            <a:xfrm>
              <a:off x="885" y="3158"/>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84" name="Rectangle 48"/>
            <p:cNvSpPr>
              <a:spLocks noChangeArrowheads="1"/>
            </p:cNvSpPr>
            <p:nvPr/>
          </p:nvSpPr>
          <p:spPr bwMode="auto">
            <a:xfrm>
              <a:off x="1020" y="3158"/>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85" name="Rectangle 49"/>
            <p:cNvSpPr>
              <a:spLocks noChangeArrowheads="1"/>
            </p:cNvSpPr>
            <p:nvPr/>
          </p:nvSpPr>
          <p:spPr bwMode="auto">
            <a:xfrm>
              <a:off x="612" y="3339"/>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86" name="Rectangle 50"/>
            <p:cNvSpPr>
              <a:spLocks noChangeArrowheads="1"/>
            </p:cNvSpPr>
            <p:nvPr/>
          </p:nvSpPr>
          <p:spPr bwMode="auto">
            <a:xfrm>
              <a:off x="748" y="3339"/>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87" name="Rectangle 51"/>
            <p:cNvSpPr>
              <a:spLocks noChangeArrowheads="1"/>
            </p:cNvSpPr>
            <p:nvPr/>
          </p:nvSpPr>
          <p:spPr bwMode="auto">
            <a:xfrm>
              <a:off x="884" y="3339"/>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88" name="Rectangle 52"/>
            <p:cNvSpPr>
              <a:spLocks noChangeArrowheads="1"/>
            </p:cNvSpPr>
            <p:nvPr/>
          </p:nvSpPr>
          <p:spPr bwMode="auto">
            <a:xfrm>
              <a:off x="1020" y="3339"/>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89" name="Rectangle 53"/>
            <p:cNvSpPr>
              <a:spLocks noChangeArrowheads="1"/>
            </p:cNvSpPr>
            <p:nvPr/>
          </p:nvSpPr>
          <p:spPr bwMode="auto">
            <a:xfrm>
              <a:off x="612" y="3521"/>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90" name="Rectangle 54"/>
            <p:cNvSpPr>
              <a:spLocks noChangeArrowheads="1"/>
            </p:cNvSpPr>
            <p:nvPr/>
          </p:nvSpPr>
          <p:spPr bwMode="auto">
            <a:xfrm>
              <a:off x="748" y="3521"/>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91" name="Rectangle 55"/>
            <p:cNvSpPr>
              <a:spLocks noChangeArrowheads="1"/>
            </p:cNvSpPr>
            <p:nvPr/>
          </p:nvSpPr>
          <p:spPr bwMode="auto">
            <a:xfrm>
              <a:off x="884" y="3521"/>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92" name="Rectangle 56"/>
            <p:cNvSpPr>
              <a:spLocks noChangeArrowheads="1"/>
            </p:cNvSpPr>
            <p:nvPr/>
          </p:nvSpPr>
          <p:spPr bwMode="auto">
            <a:xfrm>
              <a:off x="1020" y="3521"/>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93" name="Rectangle 57"/>
            <p:cNvSpPr>
              <a:spLocks noChangeArrowheads="1"/>
            </p:cNvSpPr>
            <p:nvPr/>
          </p:nvSpPr>
          <p:spPr bwMode="auto">
            <a:xfrm>
              <a:off x="748" y="3702"/>
              <a:ext cx="45" cy="13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94" name="Rectangle 58"/>
            <p:cNvSpPr>
              <a:spLocks noChangeArrowheads="1"/>
            </p:cNvSpPr>
            <p:nvPr/>
          </p:nvSpPr>
          <p:spPr bwMode="auto">
            <a:xfrm>
              <a:off x="793" y="3702"/>
              <a:ext cx="46" cy="13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95" name="Rectangle 59"/>
            <p:cNvSpPr>
              <a:spLocks noChangeArrowheads="1"/>
            </p:cNvSpPr>
            <p:nvPr/>
          </p:nvSpPr>
          <p:spPr bwMode="auto">
            <a:xfrm>
              <a:off x="612" y="3702"/>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96" name="Rectangle 60"/>
            <p:cNvSpPr>
              <a:spLocks noChangeArrowheads="1"/>
            </p:cNvSpPr>
            <p:nvPr/>
          </p:nvSpPr>
          <p:spPr bwMode="auto">
            <a:xfrm>
              <a:off x="1020" y="3702"/>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97" name="Rectangle 61"/>
            <p:cNvSpPr>
              <a:spLocks noChangeArrowheads="1"/>
            </p:cNvSpPr>
            <p:nvPr/>
          </p:nvSpPr>
          <p:spPr bwMode="auto">
            <a:xfrm>
              <a:off x="884" y="3702"/>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7173" name="Group 62"/>
          <p:cNvGrpSpPr>
            <a:grpSpLocks/>
          </p:cNvGrpSpPr>
          <p:nvPr/>
        </p:nvGrpSpPr>
        <p:grpSpPr bwMode="auto">
          <a:xfrm>
            <a:off x="2124075" y="4149725"/>
            <a:ext cx="1295400" cy="1944688"/>
            <a:chOff x="431" y="2614"/>
            <a:chExt cx="816" cy="1225"/>
          </a:xfrm>
        </p:grpSpPr>
        <p:sp>
          <p:nvSpPr>
            <p:cNvPr id="7252" name="Rectangle 63"/>
            <p:cNvSpPr>
              <a:spLocks noChangeArrowheads="1"/>
            </p:cNvSpPr>
            <p:nvPr/>
          </p:nvSpPr>
          <p:spPr bwMode="auto">
            <a:xfrm>
              <a:off x="476" y="2795"/>
              <a:ext cx="726" cy="1043"/>
            </a:xfrm>
            <a:prstGeom prst="rect">
              <a:avLst/>
            </a:prstGeom>
            <a:solidFill>
              <a:srgbClr val="99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53" name="AutoShape 64"/>
            <p:cNvSpPr>
              <a:spLocks noChangeArrowheads="1"/>
            </p:cNvSpPr>
            <p:nvPr/>
          </p:nvSpPr>
          <p:spPr bwMode="auto">
            <a:xfrm rot="10800000">
              <a:off x="431" y="2614"/>
              <a:ext cx="816" cy="181"/>
            </a:xfrm>
            <a:custGeom>
              <a:avLst/>
              <a:gdLst>
                <a:gd name="T0" fmla="*/ 714 w 21600"/>
                <a:gd name="T1" fmla="*/ 91 h 21600"/>
                <a:gd name="T2" fmla="*/ 408 w 21600"/>
                <a:gd name="T3" fmla="*/ 181 h 21600"/>
                <a:gd name="T4" fmla="*/ 102 w 21600"/>
                <a:gd name="T5" fmla="*/ 91 h 21600"/>
                <a:gd name="T6" fmla="*/ 408 w 21600"/>
                <a:gd name="T7" fmla="*/ 0 h 21600"/>
                <a:gd name="T8" fmla="*/ 0 60000 65536"/>
                <a:gd name="T9" fmla="*/ 0 60000 65536"/>
                <a:gd name="T10" fmla="*/ 0 60000 65536"/>
                <a:gd name="T11" fmla="*/ 0 60000 65536"/>
                <a:gd name="T12" fmla="*/ 4500 w 21600"/>
                <a:gd name="T13" fmla="*/ 4535 h 21600"/>
                <a:gd name="T14" fmla="*/ 17100 w 21600"/>
                <a:gd name="T15" fmla="*/ 17065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54" name="Rectangle 65"/>
            <p:cNvSpPr>
              <a:spLocks noChangeArrowheads="1"/>
            </p:cNvSpPr>
            <p:nvPr/>
          </p:nvSpPr>
          <p:spPr bwMode="auto">
            <a:xfrm>
              <a:off x="612" y="2931"/>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55" name="Rectangle 66"/>
            <p:cNvSpPr>
              <a:spLocks noChangeArrowheads="1"/>
            </p:cNvSpPr>
            <p:nvPr/>
          </p:nvSpPr>
          <p:spPr bwMode="auto">
            <a:xfrm>
              <a:off x="748" y="2931"/>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56" name="Rectangle 67"/>
            <p:cNvSpPr>
              <a:spLocks noChangeArrowheads="1"/>
            </p:cNvSpPr>
            <p:nvPr/>
          </p:nvSpPr>
          <p:spPr bwMode="auto">
            <a:xfrm>
              <a:off x="885" y="2931"/>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57" name="Rectangle 68"/>
            <p:cNvSpPr>
              <a:spLocks noChangeArrowheads="1"/>
            </p:cNvSpPr>
            <p:nvPr/>
          </p:nvSpPr>
          <p:spPr bwMode="auto">
            <a:xfrm>
              <a:off x="1020" y="2931"/>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58" name="Rectangle 69"/>
            <p:cNvSpPr>
              <a:spLocks noChangeArrowheads="1"/>
            </p:cNvSpPr>
            <p:nvPr/>
          </p:nvSpPr>
          <p:spPr bwMode="auto">
            <a:xfrm>
              <a:off x="612" y="3158"/>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59" name="Rectangle 70"/>
            <p:cNvSpPr>
              <a:spLocks noChangeArrowheads="1"/>
            </p:cNvSpPr>
            <p:nvPr/>
          </p:nvSpPr>
          <p:spPr bwMode="auto">
            <a:xfrm>
              <a:off x="748" y="3158"/>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60" name="Rectangle 71"/>
            <p:cNvSpPr>
              <a:spLocks noChangeArrowheads="1"/>
            </p:cNvSpPr>
            <p:nvPr/>
          </p:nvSpPr>
          <p:spPr bwMode="auto">
            <a:xfrm>
              <a:off x="885" y="3158"/>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61" name="Rectangle 72"/>
            <p:cNvSpPr>
              <a:spLocks noChangeArrowheads="1"/>
            </p:cNvSpPr>
            <p:nvPr/>
          </p:nvSpPr>
          <p:spPr bwMode="auto">
            <a:xfrm>
              <a:off x="1020" y="3158"/>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62" name="Rectangle 73"/>
            <p:cNvSpPr>
              <a:spLocks noChangeArrowheads="1"/>
            </p:cNvSpPr>
            <p:nvPr/>
          </p:nvSpPr>
          <p:spPr bwMode="auto">
            <a:xfrm>
              <a:off x="612" y="3339"/>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63" name="Rectangle 74"/>
            <p:cNvSpPr>
              <a:spLocks noChangeArrowheads="1"/>
            </p:cNvSpPr>
            <p:nvPr/>
          </p:nvSpPr>
          <p:spPr bwMode="auto">
            <a:xfrm>
              <a:off x="748" y="3339"/>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64" name="Rectangle 75"/>
            <p:cNvSpPr>
              <a:spLocks noChangeArrowheads="1"/>
            </p:cNvSpPr>
            <p:nvPr/>
          </p:nvSpPr>
          <p:spPr bwMode="auto">
            <a:xfrm>
              <a:off x="884" y="3339"/>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65" name="Rectangle 76"/>
            <p:cNvSpPr>
              <a:spLocks noChangeArrowheads="1"/>
            </p:cNvSpPr>
            <p:nvPr/>
          </p:nvSpPr>
          <p:spPr bwMode="auto">
            <a:xfrm>
              <a:off x="1020" y="3339"/>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66" name="Rectangle 77"/>
            <p:cNvSpPr>
              <a:spLocks noChangeArrowheads="1"/>
            </p:cNvSpPr>
            <p:nvPr/>
          </p:nvSpPr>
          <p:spPr bwMode="auto">
            <a:xfrm>
              <a:off x="612" y="3521"/>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67" name="Rectangle 78"/>
            <p:cNvSpPr>
              <a:spLocks noChangeArrowheads="1"/>
            </p:cNvSpPr>
            <p:nvPr/>
          </p:nvSpPr>
          <p:spPr bwMode="auto">
            <a:xfrm>
              <a:off x="748" y="3521"/>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68" name="Rectangle 79"/>
            <p:cNvSpPr>
              <a:spLocks noChangeArrowheads="1"/>
            </p:cNvSpPr>
            <p:nvPr/>
          </p:nvSpPr>
          <p:spPr bwMode="auto">
            <a:xfrm>
              <a:off x="884" y="3521"/>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69" name="Rectangle 80"/>
            <p:cNvSpPr>
              <a:spLocks noChangeArrowheads="1"/>
            </p:cNvSpPr>
            <p:nvPr/>
          </p:nvSpPr>
          <p:spPr bwMode="auto">
            <a:xfrm>
              <a:off x="1020" y="3521"/>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70" name="Rectangle 81"/>
            <p:cNvSpPr>
              <a:spLocks noChangeArrowheads="1"/>
            </p:cNvSpPr>
            <p:nvPr/>
          </p:nvSpPr>
          <p:spPr bwMode="auto">
            <a:xfrm>
              <a:off x="748" y="3702"/>
              <a:ext cx="45" cy="13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71" name="Rectangle 82"/>
            <p:cNvSpPr>
              <a:spLocks noChangeArrowheads="1"/>
            </p:cNvSpPr>
            <p:nvPr/>
          </p:nvSpPr>
          <p:spPr bwMode="auto">
            <a:xfrm>
              <a:off x="793" y="3702"/>
              <a:ext cx="46" cy="13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72" name="Rectangle 83"/>
            <p:cNvSpPr>
              <a:spLocks noChangeArrowheads="1"/>
            </p:cNvSpPr>
            <p:nvPr/>
          </p:nvSpPr>
          <p:spPr bwMode="auto">
            <a:xfrm>
              <a:off x="612" y="3702"/>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73" name="Rectangle 84"/>
            <p:cNvSpPr>
              <a:spLocks noChangeArrowheads="1"/>
            </p:cNvSpPr>
            <p:nvPr/>
          </p:nvSpPr>
          <p:spPr bwMode="auto">
            <a:xfrm>
              <a:off x="1020" y="3702"/>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74" name="Rectangle 85"/>
            <p:cNvSpPr>
              <a:spLocks noChangeArrowheads="1"/>
            </p:cNvSpPr>
            <p:nvPr/>
          </p:nvSpPr>
          <p:spPr bwMode="auto">
            <a:xfrm>
              <a:off x="884" y="3702"/>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7174" name="Group 86"/>
          <p:cNvGrpSpPr>
            <a:grpSpLocks/>
          </p:cNvGrpSpPr>
          <p:nvPr/>
        </p:nvGrpSpPr>
        <p:grpSpPr bwMode="auto">
          <a:xfrm>
            <a:off x="3708400" y="4149725"/>
            <a:ext cx="1295400" cy="1944688"/>
            <a:chOff x="431" y="2614"/>
            <a:chExt cx="816" cy="1225"/>
          </a:xfrm>
        </p:grpSpPr>
        <p:sp>
          <p:nvSpPr>
            <p:cNvPr id="7229" name="Rectangle 87"/>
            <p:cNvSpPr>
              <a:spLocks noChangeArrowheads="1"/>
            </p:cNvSpPr>
            <p:nvPr/>
          </p:nvSpPr>
          <p:spPr bwMode="auto">
            <a:xfrm>
              <a:off x="476" y="2795"/>
              <a:ext cx="726" cy="1043"/>
            </a:xfrm>
            <a:prstGeom prst="rect">
              <a:avLst/>
            </a:prstGeom>
            <a:solidFill>
              <a:srgbClr val="99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30" name="AutoShape 88"/>
            <p:cNvSpPr>
              <a:spLocks noChangeArrowheads="1"/>
            </p:cNvSpPr>
            <p:nvPr/>
          </p:nvSpPr>
          <p:spPr bwMode="auto">
            <a:xfrm rot="10800000">
              <a:off x="431" y="2614"/>
              <a:ext cx="816" cy="181"/>
            </a:xfrm>
            <a:custGeom>
              <a:avLst/>
              <a:gdLst>
                <a:gd name="T0" fmla="*/ 714 w 21600"/>
                <a:gd name="T1" fmla="*/ 91 h 21600"/>
                <a:gd name="T2" fmla="*/ 408 w 21600"/>
                <a:gd name="T3" fmla="*/ 181 h 21600"/>
                <a:gd name="T4" fmla="*/ 102 w 21600"/>
                <a:gd name="T5" fmla="*/ 91 h 21600"/>
                <a:gd name="T6" fmla="*/ 408 w 21600"/>
                <a:gd name="T7" fmla="*/ 0 h 21600"/>
                <a:gd name="T8" fmla="*/ 0 60000 65536"/>
                <a:gd name="T9" fmla="*/ 0 60000 65536"/>
                <a:gd name="T10" fmla="*/ 0 60000 65536"/>
                <a:gd name="T11" fmla="*/ 0 60000 65536"/>
                <a:gd name="T12" fmla="*/ 4500 w 21600"/>
                <a:gd name="T13" fmla="*/ 4535 h 21600"/>
                <a:gd name="T14" fmla="*/ 17100 w 21600"/>
                <a:gd name="T15" fmla="*/ 17065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31" name="Rectangle 89"/>
            <p:cNvSpPr>
              <a:spLocks noChangeArrowheads="1"/>
            </p:cNvSpPr>
            <p:nvPr/>
          </p:nvSpPr>
          <p:spPr bwMode="auto">
            <a:xfrm>
              <a:off x="612" y="2931"/>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32" name="Rectangle 90"/>
            <p:cNvSpPr>
              <a:spLocks noChangeArrowheads="1"/>
            </p:cNvSpPr>
            <p:nvPr/>
          </p:nvSpPr>
          <p:spPr bwMode="auto">
            <a:xfrm>
              <a:off x="748" y="2931"/>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33" name="Rectangle 91"/>
            <p:cNvSpPr>
              <a:spLocks noChangeArrowheads="1"/>
            </p:cNvSpPr>
            <p:nvPr/>
          </p:nvSpPr>
          <p:spPr bwMode="auto">
            <a:xfrm>
              <a:off x="885" y="2931"/>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34" name="Rectangle 92"/>
            <p:cNvSpPr>
              <a:spLocks noChangeArrowheads="1"/>
            </p:cNvSpPr>
            <p:nvPr/>
          </p:nvSpPr>
          <p:spPr bwMode="auto">
            <a:xfrm>
              <a:off x="1020" y="2931"/>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35" name="Rectangle 93"/>
            <p:cNvSpPr>
              <a:spLocks noChangeArrowheads="1"/>
            </p:cNvSpPr>
            <p:nvPr/>
          </p:nvSpPr>
          <p:spPr bwMode="auto">
            <a:xfrm>
              <a:off x="612" y="3158"/>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36" name="Rectangle 94"/>
            <p:cNvSpPr>
              <a:spLocks noChangeArrowheads="1"/>
            </p:cNvSpPr>
            <p:nvPr/>
          </p:nvSpPr>
          <p:spPr bwMode="auto">
            <a:xfrm>
              <a:off x="748" y="3158"/>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37" name="Rectangle 95"/>
            <p:cNvSpPr>
              <a:spLocks noChangeArrowheads="1"/>
            </p:cNvSpPr>
            <p:nvPr/>
          </p:nvSpPr>
          <p:spPr bwMode="auto">
            <a:xfrm>
              <a:off x="885" y="3158"/>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38" name="Rectangle 96"/>
            <p:cNvSpPr>
              <a:spLocks noChangeArrowheads="1"/>
            </p:cNvSpPr>
            <p:nvPr/>
          </p:nvSpPr>
          <p:spPr bwMode="auto">
            <a:xfrm>
              <a:off x="1020" y="3158"/>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39" name="Rectangle 97"/>
            <p:cNvSpPr>
              <a:spLocks noChangeArrowheads="1"/>
            </p:cNvSpPr>
            <p:nvPr/>
          </p:nvSpPr>
          <p:spPr bwMode="auto">
            <a:xfrm>
              <a:off x="612" y="3339"/>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40" name="Rectangle 98"/>
            <p:cNvSpPr>
              <a:spLocks noChangeArrowheads="1"/>
            </p:cNvSpPr>
            <p:nvPr/>
          </p:nvSpPr>
          <p:spPr bwMode="auto">
            <a:xfrm>
              <a:off x="748" y="3339"/>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41" name="Rectangle 99"/>
            <p:cNvSpPr>
              <a:spLocks noChangeArrowheads="1"/>
            </p:cNvSpPr>
            <p:nvPr/>
          </p:nvSpPr>
          <p:spPr bwMode="auto">
            <a:xfrm>
              <a:off x="884" y="3339"/>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42" name="Rectangle 100"/>
            <p:cNvSpPr>
              <a:spLocks noChangeArrowheads="1"/>
            </p:cNvSpPr>
            <p:nvPr/>
          </p:nvSpPr>
          <p:spPr bwMode="auto">
            <a:xfrm>
              <a:off x="1020" y="3339"/>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43" name="Rectangle 101"/>
            <p:cNvSpPr>
              <a:spLocks noChangeArrowheads="1"/>
            </p:cNvSpPr>
            <p:nvPr/>
          </p:nvSpPr>
          <p:spPr bwMode="auto">
            <a:xfrm>
              <a:off x="612" y="3521"/>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44" name="Rectangle 102"/>
            <p:cNvSpPr>
              <a:spLocks noChangeArrowheads="1"/>
            </p:cNvSpPr>
            <p:nvPr/>
          </p:nvSpPr>
          <p:spPr bwMode="auto">
            <a:xfrm>
              <a:off x="748" y="3521"/>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45" name="Rectangle 103"/>
            <p:cNvSpPr>
              <a:spLocks noChangeArrowheads="1"/>
            </p:cNvSpPr>
            <p:nvPr/>
          </p:nvSpPr>
          <p:spPr bwMode="auto">
            <a:xfrm>
              <a:off x="884" y="3521"/>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46" name="Rectangle 104"/>
            <p:cNvSpPr>
              <a:spLocks noChangeArrowheads="1"/>
            </p:cNvSpPr>
            <p:nvPr/>
          </p:nvSpPr>
          <p:spPr bwMode="auto">
            <a:xfrm>
              <a:off x="1020" y="3521"/>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47" name="Rectangle 105"/>
            <p:cNvSpPr>
              <a:spLocks noChangeArrowheads="1"/>
            </p:cNvSpPr>
            <p:nvPr/>
          </p:nvSpPr>
          <p:spPr bwMode="auto">
            <a:xfrm>
              <a:off x="748" y="3702"/>
              <a:ext cx="45" cy="13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48" name="Rectangle 106"/>
            <p:cNvSpPr>
              <a:spLocks noChangeArrowheads="1"/>
            </p:cNvSpPr>
            <p:nvPr/>
          </p:nvSpPr>
          <p:spPr bwMode="auto">
            <a:xfrm>
              <a:off x="793" y="3702"/>
              <a:ext cx="46" cy="13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49" name="Rectangle 107"/>
            <p:cNvSpPr>
              <a:spLocks noChangeArrowheads="1"/>
            </p:cNvSpPr>
            <p:nvPr/>
          </p:nvSpPr>
          <p:spPr bwMode="auto">
            <a:xfrm>
              <a:off x="612" y="3702"/>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50" name="Rectangle 108"/>
            <p:cNvSpPr>
              <a:spLocks noChangeArrowheads="1"/>
            </p:cNvSpPr>
            <p:nvPr/>
          </p:nvSpPr>
          <p:spPr bwMode="auto">
            <a:xfrm>
              <a:off x="1020" y="3702"/>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51" name="Rectangle 109"/>
            <p:cNvSpPr>
              <a:spLocks noChangeArrowheads="1"/>
            </p:cNvSpPr>
            <p:nvPr/>
          </p:nvSpPr>
          <p:spPr bwMode="auto">
            <a:xfrm>
              <a:off x="884" y="3702"/>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7175" name="Group 110"/>
          <p:cNvGrpSpPr>
            <a:grpSpLocks/>
          </p:cNvGrpSpPr>
          <p:nvPr/>
        </p:nvGrpSpPr>
        <p:grpSpPr bwMode="auto">
          <a:xfrm>
            <a:off x="5292725" y="4149725"/>
            <a:ext cx="1295400" cy="1944688"/>
            <a:chOff x="431" y="2614"/>
            <a:chExt cx="816" cy="1225"/>
          </a:xfrm>
        </p:grpSpPr>
        <p:sp>
          <p:nvSpPr>
            <p:cNvPr id="7206" name="Rectangle 111"/>
            <p:cNvSpPr>
              <a:spLocks noChangeArrowheads="1"/>
            </p:cNvSpPr>
            <p:nvPr/>
          </p:nvSpPr>
          <p:spPr bwMode="auto">
            <a:xfrm>
              <a:off x="476" y="2795"/>
              <a:ext cx="726" cy="1043"/>
            </a:xfrm>
            <a:prstGeom prst="rect">
              <a:avLst/>
            </a:prstGeom>
            <a:solidFill>
              <a:srgbClr val="99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07" name="AutoShape 112"/>
            <p:cNvSpPr>
              <a:spLocks noChangeArrowheads="1"/>
            </p:cNvSpPr>
            <p:nvPr/>
          </p:nvSpPr>
          <p:spPr bwMode="auto">
            <a:xfrm rot="10800000">
              <a:off x="431" y="2614"/>
              <a:ext cx="816" cy="181"/>
            </a:xfrm>
            <a:custGeom>
              <a:avLst/>
              <a:gdLst>
                <a:gd name="T0" fmla="*/ 714 w 21600"/>
                <a:gd name="T1" fmla="*/ 91 h 21600"/>
                <a:gd name="T2" fmla="*/ 408 w 21600"/>
                <a:gd name="T3" fmla="*/ 181 h 21600"/>
                <a:gd name="T4" fmla="*/ 102 w 21600"/>
                <a:gd name="T5" fmla="*/ 91 h 21600"/>
                <a:gd name="T6" fmla="*/ 408 w 21600"/>
                <a:gd name="T7" fmla="*/ 0 h 21600"/>
                <a:gd name="T8" fmla="*/ 0 60000 65536"/>
                <a:gd name="T9" fmla="*/ 0 60000 65536"/>
                <a:gd name="T10" fmla="*/ 0 60000 65536"/>
                <a:gd name="T11" fmla="*/ 0 60000 65536"/>
                <a:gd name="T12" fmla="*/ 4500 w 21600"/>
                <a:gd name="T13" fmla="*/ 4535 h 21600"/>
                <a:gd name="T14" fmla="*/ 17100 w 21600"/>
                <a:gd name="T15" fmla="*/ 17065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08" name="Rectangle 113"/>
            <p:cNvSpPr>
              <a:spLocks noChangeArrowheads="1"/>
            </p:cNvSpPr>
            <p:nvPr/>
          </p:nvSpPr>
          <p:spPr bwMode="auto">
            <a:xfrm>
              <a:off x="612" y="2931"/>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09" name="Rectangle 114"/>
            <p:cNvSpPr>
              <a:spLocks noChangeArrowheads="1"/>
            </p:cNvSpPr>
            <p:nvPr/>
          </p:nvSpPr>
          <p:spPr bwMode="auto">
            <a:xfrm>
              <a:off x="748" y="2931"/>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10" name="Rectangle 115"/>
            <p:cNvSpPr>
              <a:spLocks noChangeArrowheads="1"/>
            </p:cNvSpPr>
            <p:nvPr/>
          </p:nvSpPr>
          <p:spPr bwMode="auto">
            <a:xfrm>
              <a:off x="885" y="2931"/>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11" name="Rectangle 116"/>
            <p:cNvSpPr>
              <a:spLocks noChangeArrowheads="1"/>
            </p:cNvSpPr>
            <p:nvPr/>
          </p:nvSpPr>
          <p:spPr bwMode="auto">
            <a:xfrm>
              <a:off x="1020" y="2931"/>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12" name="Rectangle 117"/>
            <p:cNvSpPr>
              <a:spLocks noChangeArrowheads="1"/>
            </p:cNvSpPr>
            <p:nvPr/>
          </p:nvSpPr>
          <p:spPr bwMode="auto">
            <a:xfrm>
              <a:off x="612" y="3158"/>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13" name="Rectangle 118"/>
            <p:cNvSpPr>
              <a:spLocks noChangeArrowheads="1"/>
            </p:cNvSpPr>
            <p:nvPr/>
          </p:nvSpPr>
          <p:spPr bwMode="auto">
            <a:xfrm>
              <a:off x="748" y="3158"/>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14" name="Rectangle 119"/>
            <p:cNvSpPr>
              <a:spLocks noChangeArrowheads="1"/>
            </p:cNvSpPr>
            <p:nvPr/>
          </p:nvSpPr>
          <p:spPr bwMode="auto">
            <a:xfrm>
              <a:off x="885" y="3158"/>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15" name="Rectangle 120"/>
            <p:cNvSpPr>
              <a:spLocks noChangeArrowheads="1"/>
            </p:cNvSpPr>
            <p:nvPr/>
          </p:nvSpPr>
          <p:spPr bwMode="auto">
            <a:xfrm>
              <a:off x="1020" y="3158"/>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16" name="Rectangle 121"/>
            <p:cNvSpPr>
              <a:spLocks noChangeArrowheads="1"/>
            </p:cNvSpPr>
            <p:nvPr/>
          </p:nvSpPr>
          <p:spPr bwMode="auto">
            <a:xfrm>
              <a:off x="612" y="3339"/>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17" name="Rectangle 122"/>
            <p:cNvSpPr>
              <a:spLocks noChangeArrowheads="1"/>
            </p:cNvSpPr>
            <p:nvPr/>
          </p:nvSpPr>
          <p:spPr bwMode="auto">
            <a:xfrm>
              <a:off x="748" y="3339"/>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18" name="Rectangle 123"/>
            <p:cNvSpPr>
              <a:spLocks noChangeArrowheads="1"/>
            </p:cNvSpPr>
            <p:nvPr/>
          </p:nvSpPr>
          <p:spPr bwMode="auto">
            <a:xfrm>
              <a:off x="884" y="3339"/>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19" name="Rectangle 124"/>
            <p:cNvSpPr>
              <a:spLocks noChangeArrowheads="1"/>
            </p:cNvSpPr>
            <p:nvPr/>
          </p:nvSpPr>
          <p:spPr bwMode="auto">
            <a:xfrm>
              <a:off x="1020" y="3339"/>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20" name="Rectangle 125"/>
            <p:cNvSpPr>
              <a:spLocks noChangeArrowheads="1"/>
            </p:cNvSpPr>
            <p:nvPr/>
          </p:nvSpPr>
          <p:spPr bwMode="auto">
            <a:xfrm>
              <a:off x="612" y="3521"/>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21" name="Rectangle 126"/>
            <p:cNvSpPr>
              <a:spLocks noChangeArrowheads="1"/>
            </p:cNvSpPr>
            <p:nvPr/>
          </p:nvSpPr>
          <p:spPr bwMode="auto">
            <a:xfrm>
              <a:off x="748" y="3521"/>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22" name="Rectangle 127"/>
            <p:cNvSpPr>
              <a:spLocks noChangeArrowheads="1"/>
            </p:cNvSpPr>
            <p:nvPr/>
          </p:nvSpPr>
          <p:spPr bwMode="auto">
            <a:xfrm>
              <a:off x="884" y="3521"/>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23" name="Rectangle 128"/>
            <p:cNvSpPr>
              <a:spLocks noChangeArrowheads="1"/>
            </p:cNvSpPr>
            <p:nvPr/>
          </p:nvSpPr>
          <p:spPr bwMode="auto">
            <a:xfrm>
              <a:off x="1020" y="3521"/>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24" name="Rectangle 129"/>
            <p:cNvSpPr>
              <a:spLocks noChangeArrowheads="1"/>
            </p:cNvSpPr>
            <p:nvPr/>
          </p:nvSpPr>
          <p:spPr bwMode="auto">
            <a:xfrm>
              <a:off x="748" y="3702"/>
              <a:ext cx="45" cy="13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25" name="Rectangle 130"/>
            <p:cNvSpPr>
              <a:spLocks noChangeArrowheads="1"/>
            </p:cNvSpPr>
            <p:nvPr/>
          </p:nvSpPr>
          <p:spPr bwMode="auto">
            <a:xfrm>
              <a:off x="793" y="3702"/>
              <a:ext cx="46" cy="13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26" name="Rectangle 131"/>
            <p:cNvSpPr>
              <a:spLocks noChangeArrowheads="1"/>
            </p:cNvSpPr>
            <p:nvPr/>
          </p:nvSpPr>
          <p:spPr bwMode="auto">
            <a:xfrm>
              <a:off x="612" y="3702"/>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27" name="Rectangle 132"/>
            <p:cNvSpPr>
              <a:spLocks noChangeArrowheads="1"/>
            </p:cNvSpPr>
            <p:nvPr/>
          </p:nvSpPr>
          <p:spPr bwMode="auto">
            <a:xfrm>
              <a:off x="1020" y="3702"/>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28" name="Rectangle 133"/>
            <p:cNvSpPr>
              <a:spLocks noChangeArrowheads="1"/>
            </p:cNvSpPr>
            <p:nvPr/>
          </p:nvSpPr>
          <p:spPr bwMode="auto">
            <a:xfrm>
              <a:off x="884" y="3702"/>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7176" name="Group 134"/>
          <p:cNvGrpSpPr>
            <a:grpSpLocks/>
          </p:cNvGrpSpPr>
          <p:nvPr/>
        </p:nvGrpSpPr>
        <p:grpSpPr bwMode="auto">
          <a:xfrm>
            <a:off x="6659563" y="5084763"/>
            <a:ext cx="719137" cy="1008062"/>
            <a:chOff x="431" y="2614"/>
            <a:chExt cx="816" cy="1225"/>
          </a:xfrm>
        </p:grpSpPr>
        <p:sp>
          <p:nvSpPr>
            <p:cNvPr id="7183" name="Rectangle 135"/>
            <p:cNvSpPr>
              <a:spLocks noChangeArrowheads="1"/>
            </p:cNvSpPr>
            <p:nvPr/>
          </p:nvSpPr>
          <p:spPr bwMode="auto">
            <a:xfrm>
              <a:off x="476" y="2795"/>
              <a:ext cx="726" cy="1043"/>
            </a:xfrm>
            <a:prstGeom prst="rect">
              <a:avLst/>
            </a:prstGeom>
            <a:solidFill>
              <a:srgbClr val="99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84" name="AutoShape 136"/>
            <p:cNvSpPr>
              <a:spLocks noChangeArrowheads="1"/>
            </p:cNvSpPr>
            <p:nvPr/>
          </p:nvSpPr>
          <p:spPr bwMode="auto">
            <a:xfrm rot="10800000">
              <a:off x="431" y="2614"/>
              <a:ext cx="816" cy="181"/>
            </a:xfrm>
            <a:custGeom>
              <a:avLst/>
              <a:gdLst>
                <a:gd name="T0" fmla="*/ 714 w 21600"/>
                <a:gd name="T1" fmla="*/ 91 h 21600"/>
                <a:gd name="T2" fmla="*/ 408 w 21600"/>
                <a:gd name="T3" fmla="*/ 181 h 21600"/>
                <a:gd name="T4" fmla="*/ 102 w 21600"/>
                <a:gd name="T5" fmla="*/ 91 h 21600"/>
                <a:gd name="T6" fmla="*/ 408 w 21600"/>
                <a:gd name="T7" fmla="*/ 0 h 21600"/>
                <a:gd name="T8" fmla="*/ 0 60000 65536"/>
                <a:gd name="T9" fmla="*/ 0 60000 65536"/>
                <a:gd name="T10" fmla="*/ 0 60000 65536"/>
                <a:gd name="T11" fmla="*/ 0 60000 65536"/>
                <a:gd name="T12" fmla="*/ 4500 w 21600"/>
                <a:gd name="T13" fmla="*/ 4535 h 21600"/>
                <a:gd name="T14" fmla="*/ 17100 w 21600"/>
                <a:gd name="T15" fmla="*/ 17065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185" name="Rectangle 137"/>
            <p:cNvSpPr>
              <a:spLocks noChangeArrowheads="1"/>
            </p:cNvSpPr>
            <p:nvPr/>
          </p:nvSpPr>
          <p:spPr bwMode="auto">
            <a:xfrm>
              <a:off x="612" y="2931"/>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86" name="Rectangle 138"/>
            <p:cNvSpPr>
              <a:spLocks noChangeArrowheads="1"/>
            </p:cNvSpPr>
            <p:nvPr/>
          </p:nvSpPr>
          <p:spPr bwMode="auto">
            <a:xfrm>
              <a:off x="748" y="2931"/>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87" name="Rectangle 139"/>
            <p:cNvSpPr>
              <a:spLocks noChangeArrowheads="1"/>
            </p:cNvSpPr>
            <p:nvPr/>
          </p:nvSpPr>
          <p:spPr bwMode="auto">
            <a:xfrm>
              <a:off x="885" y="2931"/>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88" name="Rectangle 140"/>
            <p:cNvSpPr>
              <a:spLocks noChangeArrowheads="1"/>
            </p:cNvSpPr>
            <p:nvPr/>
          </p:nvSpPr>
          <p:spPr bwMode="auto">
            <a:xfrm>
              <a:off x="1020" y="2931"/>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89" name="Rectangle 141"/>
            <p:cNvSpPr>
              <a:spLocks noChangeArrowheads="1"/>
            </p:cNvSpPr>
            <p:nvPr/>
          </p:nvSpPr>
          <p:spPr bwMode="auto">
            <a:xfrm>
              <a:off x="612" y="3158"/>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90" name="Rectangle 142"/>
            <p:cNvSpPr>
              <a:spLocks noChangeArrowheads="1"/>
            </p:cNvSpPr>
            <p:nvPr/>
          </p:nvSpPr>
          <p:spPr bwMode="auto">
            <a:xfrm>
              <a:off x="748" y="3158"/>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91" name="Rectangle 143"/>
            <p:cNvSpPr>
              <a:spLocks noChangeArrowheads="1"/>
            </p:cNvSpPr>
            <p:nvPr/>
          </p:nvSpPr>
          <p:spPr bwMode="auto">
            <a:xfrm>
              <a:off x="885" y="3158"/>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92" name="Rectangle 144"/>
            <p:cNvSpPr>
              <a:spLocks noChangeArrowheads="1"/>
            </p:cNvSpPr>
            <p:nvPr/>
          </p:nvSpPr>
          <p:spPr bwMode="auto">
            <a:xfrm>
              <a:off x="1020" y="3158"/>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93" name="Rectangle 145"/>
            <p:cNvSpPr>
              <a:spLocks noChangeArrowheads="1"/>
            </p:cNvSpPr>
            <p:nvPr/>
          </p:nvSpPr>
          <p:spPr bwMode="auto">
            <a:xfrm>
              <a:off x="612" y="3339"/>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94" name="Rectangle 146"/>
            <p:cNvSpPr>
              <a:spLocks noChangeArrowheads="1"/>
            </p:cNvSpPr>
            <p:nvPr/>
          </p:nvSpPr>
          <p:spPr bwMode="auto">
            <a:xfrm>
              <a:off x="748" y="3339"/>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95" name="Rectangle 147"/>
            <p:cNvSpPr>
              <a:spLocks noChangeArrowheads="1"/>
            </p:cNvSpPr>
            <p:nvPr/>
          </p:nvSpPr>
          <p:spPr bwMode="auto">
            <a:xfrm>
              <a:off x="884" y="3339"/>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96" name="Rectangle 148"/>
            <p:cNvSpPr>
              <a:spLocks noChangeArrowheads="1"/>
            </p:cNvSpPr>
            <p:nvPr/>
          </p:nvSpPr>
          <p:spPr bwMode="auto">
            <a:xfrm>
              <a:off x="1020" y="3339"/>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97" name="Rectangle 149"/>
            <p:cNvSpPr>
              <a:spLocks noChangeArrowheads="1"/>
            </p:cNvSpPr>
            <p:nvPr/>
          </p:nvSpPr>
          <p:spPr bwMode="auto">
            <a:xfrm>
              <a:off x="612" y="3521"/>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98" name="Rectangle 150"/>
            <p:cNvSpPr>
              <a:spLocks noChangeArrowheads="1"/>
            </p:cNvSpPr>
            <p:nvPr/>
          </p:nvSpPr>
          <p:spPr bwMode="auto">
            <a:xfrm>
              <a:off x="748" y="3521"/>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99" name="Rectangle 151"/>
            <p:cNvSpPr>
              <a:spLocks noChangeArrowheads="1"/>
            </p:cNvSpPr>
            <p:nvPr/>
          </p:nvSpPr>
          <p:spPr bwMode="auto">
            <a:xfrm>
              <a:off x="884" y="3521"/>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00" name="Rectangle 152"/>
            <p:cNvSpPr>
              <a:spLocks noChangeArrowheads="1"/>
            </p:cNvSpPr>
            <p:nvPr/>
          </p:nvSpPr>
          <p:spPr bwMode="auto">
            <a:xfrm>
              <a:off x="1020" y="3521"/>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01" name="Rectangle 153"/>
            <p:cNvSpPr>
              <a:spLocks noChangeArrowheads="1"/>
            </p:cNvSpPr>
            <p:nvPr/>
          </p:nvSpPr>
          <p:spPr bwMode="auto">
            <a:xfrm>
              <a:off x="748" y="3702"/>
              <a:ext cx="45" cy="13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02" name="Rectangle 154"/>
            <p:cNvSpPr>
              <a:spLocks noChangeArrowheads="1"/>
            </p:cNvSpPr>
            <p:nvPr/>
          </p:nvSpPr>
          <p:spPr bwMode="auto">
            <a:xfrm>
              <a:off x="793" y="3702"/>
              <a:ext cx="46" cy="13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03" name="Rectangle 155"/>
            <p:cNvSpPr>
              <a:spLocks noChangeArrowheads="1"/>
            </p:cNvSpPr>
            <p:nvPr/>
          </p:nvSpPr>
          <p:spPr bwMode="auto">
            <a:xfrm>
              <a:off x="612" y="3702"/>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04" name="Rectangle 156"/>
            <p:cNvSpPr>
              <a:spLocks noChangeArrowheads="1"/>
            </p:cNvSpPr>
            <p:nvPr/>
          </p:nvSpPr>
          <p:spPr bwMode="auto">
            <a:xfrm>
              <a:off x="1020" y="3702"/>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205" name="Rectangle 157"/>
            <p:cNvSpPr>
              <a:spLocks noChangeArrowheads="1"/>
            </p:cNvSpPr>
            <p:nvPr/>
          </p:nvSpPr>
          <p:spPr bwMode="auto">
            <a:xfrm>
              <a:off x="884" y="3702"/>
              <a:ext cx="45" cy="9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3234" name="Group 162"/>
          <p:cNvGrpSpPr>
            <a:grpSpLocks/>
          </p:cNvGrpSpPr>
          <p:nvPr/>
        </p:nvGrpSpPr>
        <p:grpSpPr bwMode="auto">
          <a:xfrm>
            <a:off x="3419475" y="3603624"/>
            <a:ext cx="3168650" cy="2849563"/>
            <a:chOff x="2154" y="2069"/>
            <a:chExt cx="1996" cy="1996"/>
          </a:xfrm>
        </p:grpSpPr>
        <p:sp>
          <p:nvSpPr>
            <p:cNvPr id="7179" name="Line 158"/>
            <p:cNvSpPr>
              <a:spLocks noChangeShapeType="1"/>
            </p:cNvSpPr>
            <p:nvPr/>
          </p:nvSpPr>
          <p:spPr bwMode="auto">
            <a:xfrm>
              <a:off x="3152" y="2069"/>
              <a:ext cx="0" cy="1996"/>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80" name="Line 159"/>
            <p:cNvSpPr>
              <a:spLocks noChangeShapeType="1"/>
            </p:cNvSpPr>
            <p:nvPr/>
          </p:nvSpPr>
          <p:spPr bwMode="auto">
            <a:xfrm flipH="1" flipV="1">
              <a:off x="2154" y="3067"/>
              <a:ext cx="1996" cy="1"/>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81" name="Oval 160"/>
            <p:cNvSpPr>
              <a:spLocks noChangeArrowheads="1"/>
            </p:cNvSpPr>
            <p:nvPr/>
          </p:nvSpPr>
          <p:spPr bwMode="auto">
            <a:xfrm>
              <a:off x="3016" y="2931"/>
              <a:ext cx="272" cy="27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82" name="Oval 161"/>
            <p:cNvSpPr>
              <a:spLocks noChangeArrowheads="1"/>
            </p:cNvSpPr>
            <p:nvPr/>
          </p:nvSpPr>
          <p:spPr bwMode="auto">
            <a:xfrm>
              <a:off x="2336" y="2251"/>
              <a:ext cx="1633" cy="1633"/>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7178" name="Text Box 163"/>
          <p:cNvSpPr txBox="1">
            <a:spLocks noChangeArrowheads="1"/>
          </p:cNvSpPr>
          <p:nvPr/>
        </p:nvSpPr>
        <p:spPr bwMode="auto">
          <a:xfrm>
            <a:off x="250825" y="115888"/>
            <a:ext cx="82994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3200" b="1"/>
              <a:t>Reduce your visibility as a target for fraud</a:t>
            </a:r>
          </a:p>
        </p:txBody>
      </p:sp>
      <p:pic>
        <p:nvPicPr>
          <p:cNvPr id="155" name="Picture 1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6510" y="6309320"/>
            <a:ext cx="1700352" cy="436274"/>
          </a:xfrm>
          <a:prstGeom prst="rect">
            <a:avLst/>
          </a:prstGeom>
          <a:ln>
            <a:solidFill>
              <a:srgbClr val="0070C0"/>
            </a:solidFill>
          </a:ln>
        </p:spPr>
      </p:pic>
    </p:spTree>
  </p:cSld>
  <p:clrMapOvr>
    <a:masterClrMapping/>
  </p:clrMapOvr>
  <mc:AlternateContent xmlns:mc="http://schemas.openxmlformats.org/markup-compatibility/2006" xmlns:p14="http://schemas.microsoft.com/office/powerpoint/2010/main">
    <mc:Choice Requires="p14">
      <p:transition spd="slow" p14:dur="3400" advClick="0" advTm="17000">
        <p14:reveal/>
      </p:transition>
    </mc:Choice>
    <mc:Fallback xmlns="">
      <p:transition spd="slow" advClick="0" advTm="17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path" presetSubtype="0" accel="50000" decel="50000" fill="hold" nodeType="afterEffect">
                                  <p:stCondLst>
                                    <p:cond delay="4500"/>
                                  </p:stCondLst>
                                  <p:childTnLst>
                                    <p:animMotion origin="layout" path="M -0.38576 0.07732 L -0.3335 0.07732 C -0.30903 0.07732 -0.28107 0.01597 -0.25642 0.00718 C -0.23802 0.00718 -0.20382 0.06528 -0.18837 0.06528 C -0.16684 0.06528 -0.14531 0.04746 -0.10521 0.04746 L -0.07743 -0.63171 L -0.04635 0.18889 L -0.00937 0.07732 L 0.02118 0.04746 L 0.09584 0.07269 C 0.12934 0.05996 0.15729 0.00209 0.19115 -0.02014 C 0.2033 -0.02315 0.23108 -0.02778 0.25 -0.02014 C 0.26823 -0.01041 0.28386 0.05093 0.28941 0.05556 C 0.29913 0.07269 0.32084 0.05556 0.33281 0.06528 L 0.35191 0.07732 L 0.38577 0.07732 " pathEditMode="relative" rAng="0" ptsTypes="AAAAAAAAAAAAAAAA">
                                      <p:cBhvr>
                                        <p:cTn id="6" dur="5000" fill="hold"/>
                                        <p:tgtEl>
                                          <p:spTgt spid="3234"/>
                                        </p:tgtEl>
                                        <p:attrNameLst>
                                          <p:attrName>ppt_x</p:attrName>
                                          <p:attrName>ppt_y</p:attrName>
                                        </p:attrNameLst>
                                      </p:cBhvr>
                                      <p:rCtr x="38576" y="-298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1916113"/>
            <a:ext cx="4752975" cy="404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p:cNvSpPr>
            <a:spLocks noGrp="1" noChangeArrowheads="1"/>
          </p:cNvSpPr>
          <p:nvPr>
            <p:ph type="title"/>
          </p:nvPr>
        </p:nvSpPr>
        <p:spPr>
          <a:xfrm>
            <a:off x="457200" y="274638"/>
            <a:ext cx="8229600" cy="633412"/>
          </a:xfrm>
        </p:spPr>
        <p:txBody>
          <a:bodyPr/>
          <a:lstStyle/>
          <a:p>
            <a:pPr eaLnBrk="1" hangingPunct="1"/>
            <a:r>
              <a:rPr lang="en-GB" altLang="en-US" sz="3200" b="1"/>
              <a:t>Engage With The Honest Majority</a:t>
            </a:r>
            <a:endParaRPr lang="en-US" altLang="en-US" sz="3200" b="1"/>
          </a:p>
        </p:txBody>
      </p:sp>
      <p:sp>
        <p:nvSpPr>
          <p:cNvPr id="8196" name="Rectangle 3"/>
          <p:cNvSpPr>
            <a:spLocks noChangeAspect="1" noChangeArrowheads="1"/>
          </p:cNvSpPr>
          <p:nvPr/>
        </p:nvSpPr>
        <p:spPr bwMode="auto">
          <a:xfrm>
            <a:off x="395288" y="826267"/>
            <a:ext cx="4032250" cy="588968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36000" rIns="36000" bIns="36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dirty="0"/>
              <a:t>The majority of staff, customers and suppliers are honest but we know that there are a dishonest minority who can cause serious problems and prevent us from achieving our business goals. </a:t>
            </a:r>
          </a:p>
          <a:p>
            <a:pPr eaLnBrk="1" hangingPunct="1"/>
            <a:endParaRPr lang="en-GB" altLang="en-US" dirty="0"/>
          </a:p>
          <a:p>
            <a:pPr eaLnBrk="1" hangingPunct="1"/>
            <a:r>
              <a:rPr lang="en-GB" altLang="en-US" dirty="0"/>
              <a:t>You therefore need to engage with that honest majority in order to tackle the dishonest minority.</a:t>
            </a:r>
            <a:r>
              <a:rPr lang="en-GB" altLang="en-US" b="1" dirty="0"/>
              <a:t> </a:t>
            </a:r>
          </a:p>
          <a:p>
            <a:pPr eaLnBrk="1" hangingPunct="1"/>
            <a:endParaRPr lang="en-GB" altLang="en-US" b="1" dirty="0"/>
          </a:p>
          <a:p>
            <a:pPr eaLnBrk="1" hangingPunct="1"/>
            <a:r>
              <a:rPr lang="en-GB" altLang="en-US" dirty="0"/>
              <a:t>The approach in our </a:t>
            </a:r>
            <a:r>
              <a:rPr lang="en-GB" altLang="en-US" dirty="0">
                <a:hlinkClick r:id="rId3"/>
              </a:rPr>
              <a:t>Fraud Management Resource Centre </a:t>
            </a:r>
            <a:r>
              <a:rPr lang="en-GB" altLang="en-US" dirty="0"/>
              <a:t>emphasises the need to move to a more proactive approach to fraud risk management through the prevention and deterrence of fraud. The approach acknowledges however that incidents of fraud will still occur and those incidents need to be dealt with in a robust and professional manner.  </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2320" y="85879"/>
            <a:ext cx="1534542" cy="3937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advClick="0" advTm="17000">
        <p14:reveal/>
      </p:transition>
    </mc:Choice>
    <mc:Fallback xmlns="">
      <p:transition spd="slow" advClick="0" advTm="17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9388" y="260350"/>
            <a:ext cx="8229600" cy="477838"/>
          </a:xfrm>
        </p:spPr>
        <p:txBody>
          <a:bodyPr/>
          <a:lstStyle/>
          <a:p>
            <a:pPr eaLnBrk="1" hangingPunct="1"/>
            <a:r>
              <a:rPr lang="en-GB" altLang="en-US" sz="3200" b="1"/>
              <a:t>An Holistic Approach</a:t>
            </a:r>
            <a:endParaRPr lang="en-US" altLang="en-US" sz="3200" b="1"/>
          </a:p>
        </p:txBody>
      </p:sp>
      <p:sp>
        <p:nvSpPr>
          <p:cNvPr id="9219" name="Text Box 3"/>
          <p:cNvSpPr txBox="1">
            <a:spLocks noChangeAspect="1" noChangeArrowheads="1"/>
          </p:cNvSpPr>
          <p:nvPr/>
        </p:nvSpPr>
        <p:spPr bwMode="auto">
          <a:xfrm>
            <a:off x="395288" y="765175"/>
            <a:ext cx="3888680" cy="220559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36000" rIns="36000" bIns="360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pPr>
            <a:r>
              <a:rPr lang="en-GB" altLang="en-US" dirty="0"/>
              <a:t>Our Fraud Management </a:t>
            </a:r>
            <a:r>
              <a:rPr lang="en-GB" altLang="en-US"/>
              <a:t>Resource Centre sets </a:t>
            </a:r>
            <a:r>
              <a:rPr lang="en-GB" altLang="en-US" dirty="0"/>
              <a:t>out a simple approach divided across three sections which combine together to form an holistic approach to the management of fraud risks. </a:t>
            </a:r>
          </a:p>
          <a:p>
            <a:pPr eaLnBrk="1" hangingPunct="1">
              <a:lnSpc>
                <a:spcPct val="110000"/>
              </a:lnSpc>
            </a:pPr>
            <a:endParaRPr lang="en-GB" altLang="en-US" dirty="0"/>
          </a:p>
        </p:txBody>
      </p:sp>
      <p:grpSp>
        <p:nvGrpSpPr>
          <p:cNvPr id="9220" name="Group 13"/>
          <p:cNvGrpSpPr>
            <a:grpSpLocks/>
          </p:cNvGrpSpPr>
          <p:nvPr/>
        </p:nvGrpSpPr>
        <p:grpSpPr bwMode="auto">
          <a:xfrm>
            <a:off x="4716463" y="1412875"/>
            <a:ext cx="4032250" cy="3197760"/>
            <a:chOff x="2381" y="645"/>
            <a:chExt cx="3379" cy="2605"/>
          </a:xfrm>
        </p:grpSpPr>
        <p:sp>
          <p:nvSpPr>
            <p:cNvPr id="9223" name="Rectangle 4"/>
            <p:cNvSpPr>
              <a:spLocks noChangeArrowheads="1"/>
            </p:cNvSpPr>
            <p:nvPr/>
          </p:nvSpPr>
          <p:spPr bwMode="auto">
            <a:xfrm>
              <a:off x="2381" y="1489"/>
              <a:ext cx="1377"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99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176213" indent="-17621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b="1" dirty="0">
                  <a:solidFill>
                    <a:srgbClr val="E45538"/>
                  </a:solidFill>
                </a:rPr>
                <a:t>Respond</a:t>
              </a:r>
            </a:p>
          </p:txBody>
        </p:sp>
        <p:sp>
          <p:nvSpPr>
            <p:cNvPr id="9224" name="Rectangle 5"/>
            <p:cNvSpPr>
              <a:spLocks noChangeArrowheads="1"/>
            </p:cNvSpPr>
            <p:nvPr/>
          </p:nvSpPr>
          <p:spPr bwMode="auto">
            <a:xfrm>
              <a:off x="4418" y="1359"/>
              <a:ext cx="1342" cy="226"/>
            </a:xfrm>
            <a:prstGeom prst="rect">
              <a:avLst/>
            </a:prstGeom>
            <a:noFill/>
            <a:ln>
              <a:noFill/>
            </a:ln>
            <a:effectLst/>
            <a:extLst>
              <a:ext uri="{909E8E84-426E-40DD-AFC4-6F175D3DCCD1}">
                <a14:hiddenFill xmlns:a14="http://schemas.microsoft.com/office/drawing/2010/main">
                  <a:solidFill>
                    <a:srgbClr val="993366">
                      <a:alpha val="50195"/>
                    </a:srgbClr>
                  </a:solidFill>
                </a14:hiddenFill>
              </a:ext>
              <a:ext uri="{91240B29-F687-4F45-9708-019B960494DF}">
                <a14:hiddenLine xmlns:a14="http://schemas.microsoft.com/office/drawing/2010/main" w="9525" algn="ctr">
                  <a:solidFill>
                    <a:srgbClr val="123A7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176213" indent="-17621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b="1" dirty="0">
                  <a:solidFill>
                    <a:srgbClr val="40A1CC"/>
                  </a:solidFill>
                </a:rPr>
                <a:t>Prevent</a:t>
              </a:r>
            </a:p>
          </p:txBody>
        </p:sp>
        <p:sp>
          <p:nvSpPr>
            <p:cNvPr id="9225" name="Rectangle 6"/>
            <p:cNvSpPr>
              <a:spLocks noChangeArrowheads="1"/>
            </p:cNvSpPr>
            <p:nvPr/>
          </p:nvSpPr>
          <p:spPr bwMode="auto">
            <a:xfrm>
              <a:off x="3292" y="3024"/>
              <a:ext cx="1504"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40A1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176213" indent="-17621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b="1" dirty="0">
                  <a:solidFill>
                    <a:srgbClr val="66FF33"/>
                  </a:solidFill>
                </a:rPr>
                <a:t>Deter</a:t>
              </a:r>
            </a:p>
          </p:txBody>
        </p:sp>
        <p:pic>
          <p:nvPicPr>
            <p:cNvPr id="9226" name="Picture 7" descr="red arr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807253">
              <a:off x="4454" y="1910"/>
              <a:ext cx="1171" cy="1185"/>
            </a:xfrm>
            <a:prstGeom prst="rect">
              <a:avLst/>
            </a:prstGeom>
            <a:noFill/>
            <a:ln>
              <a:noFill/>
            </a:ln>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8" descr="red arr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977892">
              <a:off x="2593" y="2060"/>
              <a:ext cx="1244" cy="1014"/>
            </a:xfrm>
            <a:prstGeom prst="rect">
              <a:avLst/>
            </a:prstGeom>
            <a:noFill/>
            <a:ln>
              <a:noFill/>
            </a:ln>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9" descr="red arr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818719">
              <a:off x="3478" y="651"/>
              <a:ext cx="1198" cy="1185"/>
            </a:xfrm>
            <a:prstGeom prst="rect">
              <a:avLst/>
            </a:prstGeom>
            <a:noFill/>
            <a:ln>
              <a:noFill/>
            </a:ln>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1" name="Rectangle 11"/>
          <p:cNvSpPr>
            <a:spLocks noChangeArrowheads="1"/>
          </p:cNvSpPr>
          <p:nvPr/>
        </p:nvSpPr>
        <p:spPr bwMode="auto">
          <a:xfrm>
            <a:off x="395288" y="2781300"/>
            <a:ext cx="3529012"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It is not intended for this strategy to build a new fraud initiative or ‘industry’ but for fraud management to become an explicit element in how you go about day to day business.</a:t>
            </a:r>
          </a:p>
        </p:txBody>
      </p:sp>
      <p:sp>
        <p:nvSpPr>
          <p:cNvPr id="9222" name="Rectangle 12"/>
          <p:cNvSpPr>
            <a:spLocks noChangeArrowheads="1"/>
          </p:cNvSpPr>
          <p:nvPr/>
        </p:nvSpPr>
        <p:spPr bwMode="auto">
          <a:xfrm>
            <a:off x="395288" y="4581525"/>
            <a:ext cx="4176712"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Business principles which provide a commitment to operate professionally, fairly, honestly and with integrity are principles that are at the heart of this fraud strategy. </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320" y="85879"/>
            <a:ext cx="1534542" cy="3937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advClick="0" advTm="16000">
        <p14:reveal/>
      </p:transition>
    </mc:Choice>
    <mc:Fallback xmlns="">
      <p:transition spd="slow" advClick="0" advTm="16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95288" y="115888"/>
            <a:ext cx="8229600" cy="633412"/>
          </a:xfrm>
        </p:spPr>
        <p:txBody>
          <a:bodyPr/>
          <a:lstStyle/>
          <a:p>
            <a:pPr eaLnBrk="1" hangingPunct="1"/>
            <a:r>
              <a:rPr lang="en-GB" altLang="en-US" sz="3200" b="1"/>
              <a:t>An Holistic Approach</a:t>
            </a:r>
            <a:endParaRPr lang="en-US" altLang="en-US" sz="3200" b="1"/>
          </a:p>
        </p:txBody>
      </p:sp>
      <p:sp>
        <p:nvSpPr>
          <p:cNvPr id="10243" name="Text Box 3"/>
          <p:cNvSpPr txBox="1">
            <a:spLocks noChangeArrowheads="1"/>
          </p:cNvSpPr>
          <p:nvPr/>
        </p:nvSpPr>
        <p:spPr bwMode="auto">
          <a:xfrm>
            <a:off x="144562" y="3284984"/>
            <a:ext cx="2808288" cy="3094037"/>
          </a:xfrm>
          <a:prstGeom prst="rect">
            <a:avLst/>
          </a:prstGeom>
          <a:solidFill>
            <a:srgbClr val="D144D3"/>
          </a:solidFill>
          <a:ln>
            <a:noFill/>
          </a:ln>
          <a:effectLst/>
        </p:spPr>
        <p:txBody>
          <a:bodyPr lIns="72000" tIns="36000" rIns="36000" bIns="36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dirty="0">
                <a:solidFill>
                  <a:schemeClr val="bg1"/>
                </a:solidFill>
              </a:rPr>
              <a:t>Ensuring there is a clear strategy and policy aligned to the delivery of business objectives, with strong executive support and an understanding of the nature and extent of the risks with proportionate resources available to tackle the problem</a:t>
            </a:r>
            <a:endParaRPr lang="en-US" altLang="en-US" dirty="0">
              <a:solidFill>
                <a:schemeClr val="bg1"/>
              </a:solidFill>
            </a:endParaRPr>
          </a:p>
        </p:txBody>
      </p:sp>
      <p:sp>
        <p:nvSpPr>
          <p:cNvPr id="10244" name="AutoShape 4"/>
          <p:cNvSpPr>
            <a:spLocks noChangeArrowheads="1"/>
          </p:cNvSpPr>
          <p:nvPr/>
        </p:nvSpPr>
        <p:spPr bwMode="auto">
          <a:xfrm>
            <a:off x="323850" y="2450358"/>
            <a:ext cx="2374900" cy="522186"/>
          </a:xfrm>
          <a:prstGeom prst="downArrowCallout">
            <a:avLst>
              <a:gd name="adj1" fmla="val 41099"/>
              <a:gd name="adj2" fmla="val 41099"/>
              <a:gd name="adj3" fmla="val 16667"/>
              <a:gd name="adj4" fmla="val 66667"/>
            </a:avLst>
          </a:prstGeom>
          <a:solidFill>
            <a:srgbClr val="D144D3"/>
          </a:solidFill>
          <a:ln>
            <a:noFill/>
          </a:ln>
          <a:effectLst/>
        </p:spPr>
        <p:txBody>
          <a:bodyPr lIns="72000" tIns="36000" rIns="36000" bIns="36000" anchor="ctr">
            <a:spAutoFit/>
          </a:bodyPr>
          <a:lstStyle/>
          <a:p>
            <a:pPr algn="ctr"/>
            <a:r>
              <a:rPr lang="en-GB" altLang="en-US" dirty="0">
                <a:solidFill>
                  <a:schemeClr val="bg1"/>
                </a:solidFill>
              </a:rPr>
              <a:t>Prevent</a:t>
            </a:r>
          </a:p>
        </p:txBody>
      </p:sp>
      <p:sp>
        <p:nvSpPr>
          <p:cNvPr id="10245" name="AutoShape 5"/>
          <p:cNvSpPr>
            <a:spLocks noChangeArrowheads="1"/>
          </p:cNvSpPr>
          <p:nvPr/>
        </p:nvSpPr>
        <p:spPr bwMode="auto">
          <a:xfrm>
            <a:off x="3421063" y="2450358"/>
            <a:ext cx="2303462" cy="522186"/>
          </a:xfrm>
          <a:prstGeom prst="downArrowCallout">
            <a:avLst>
              <a:gd name="adj1" fmla="val 39863"/>
              <a:gd name="adj2" fmla="val 39863"/>
              <a:gd name="adj3" fmla="val 16667"/>
              <a:gd name="adj4" fmla="val 66667"/>
            </a:avLst>
          </a:prstGeom>
          <a:solidFill>
            <a:srgbClr val="00B050"/>
          </a:solidFill>
          <a:ln>
            <a:noFill/>
          </a:ln>
          <a:effectLst/>
        </p:spPr>
        <p:txBody>
          <a:bodyPr lIns="72000" tIns="36000" rIns="36000" bIns="36000" anchor="ctr">
            <a:spAutoFit/>
          </a:bodyPr>
          <a:lstStyle/>
          <a:p>
            <a:pPr algn="ctr"/>
            <a:r>
              <a:rPr lang="en-GB" altLang="en-US" dirty="0">
                <a:solidFill>
                  <a:schemeClr val="bg1"/>
                </a:solidFill>
              </a:rPr>
              <a:t>Deter</a:t>
            </a:r>
          </a:p>
        </p:txBody>
      </p:sp>
      <p:sp>
        <p:nvSpPr>
          <p:cNvPr id="10246" name="AutoShape 6"/>
          <p:cNvSpPr>
            <a:spLocks noChangeArrowheads="1"/>
          </p:cNvSpPr>
          <p:nvPr/>
        </p:nvSpPr>
        <p:spPr bwMode="auto">
          <a:xfrm>
            <a:off x="6516688" y="2450358"/>
            <a:ext cx="2303462" cy="522186"/>
          </a:xfrm>
          <a:prstGeom prst="downArrowCallout">
            <a:avLst>
              <a:gd name="adj1" fmla="val 39863"/>
              <a:gd name="adj2" fmla="val 39863"/>
              <a:gd name="adj3" fmla="val 16667"/>
              <a:gd name="adj4" fmla="val 66667"/>
            </a:avLst>
          </a:prstGeom>
          <a:solidFill>
            <a:srgbClr val="E8AD52"/>
          </a:solidFill>
          <a:ln>
            <a:noFill/>
          </a:ln>
          <a:effectLst/>
        </p:spPr>
        <p:txBody>
          <a:bodyPr lIns="72000" tIns="36000" rIns="36000" bIns="36000" anchor="ctr">
            <a:spAutoFit/>
          </a:bodyPr>
          <a:lstStyle/>
          <a:p>
            <a:pPr algn="ctr"/>
            <a:r>
              <a:rPr lang="en-GB" altLang="en-US" dirty="0">
                <a:solidFill>
                  <a:schemeClr val="bg1"/>
                </a:solidFill>
              </a:rPr>
              <a:t>Respond</a:t>
            </a:r>
          </a:p>
        </p:txBody>
      </p:sp>
      <p:sp>
        <p:nvSpPr>
          <p:cNvPr id="10247" name="Text Box 7"/>
          <p:cNvSpPr txBox="1">
            <a:spLocks noChangeArrowheads="1"/>
          </p:cNvSpPr>
          <p:nvPr/>
        </p:nvSpPr>
        <p:spPr bwMode="auto">
          <a:xfrm>
            <a:off x="3077369" y="3284984"/>
            <a:ext cx="3024188" cy="3094038"/>
          </a:xfrm>
          <a:prstGeom prst="rect">
            <a:avLst/>
          </a:prstGeom>
          <a:solidFill>
            <a:srgbClr val="00B050"/>
          </a:solidFill>
          <a:ln>
            <a:noFill/>
          </a:ln>
          <a:effectLst/>
        </p:spPr>
        <p:txBody>
          <a:bodyPr lIns="72000" tIns="36000" rIns="36000" bIns="36000" anchor="ctr">
            <a:spAutoFit/>
          </a:bodyPr>
          <a:lstStyle>
            <a:defPPr>
              <a:defRPr lang="en-GB"/>
            </a:defPPr>
            <a:lvl1pPr algn="ctr">
              <a:defRPr>
                <a:solidFill>
                  <a:schemeClr val="bg1"/>
                </a:solidFill>
              </a:defRPr>
            </a:lvl1pPr>
          </a:lstStyle>
          <a:p>
            <a:r>
              <a:rPr lang="en-GB" altLang="en-US" dirty="0"/>
              <a:t>Proactive work to create an anti-fraud culture, designing fraud out of systems, deterring fraudsters through communication of a robust anti-fraud stance, and ensuring that the people we employ and do business with share our values of honesty and integrity</a:t>
            </a:r>
          </a:p>
          <a:p>
            <a:endParaRPr lang="en-GB" altLang="en-US" dirty="0"/>
          </a:p>
        </p:txBody>
      </p:sp>
      <p:sp>
        <p:nvSpPr>
          <p:cNvPr id="10248" name="Text Box 8"/>
          <p:cNvSpPr txBox="1">
            <a:spLocks noChangeArrowheads="1"/>
          </p:cNvSpPr>
          <p:nvPr/>
        </p:nvSpPr>
        <p:spPr bwMode="auto">
          <a:xfrm>
            <a:off x="6202040" y="3284984"/>
            <a:ext cx="2916238" cy="3094038"/>
          </a:xfrm>
          <a:prstGeom prst="rect">
            <a:avLst/>
          </a:prstGeom>
          <a:solidFill>
            <a:srgbClr val="E8AD52"/>
          </a:solidFill>
          <a:ln>
            <a:noFill/>
          </a:ln>
          <a:effectLst/>
        </p:spPr>
        <p:txBody>
          <a:bodyPr lIns="72000" tIns="36000" rIns="36000" bIns="36000" anchor="ctr">
            <a:spAutoFit/>
          </a:bodyPr>
          <a:lstStyle>
            <a:defPPr>
              <a:defRPr lang="en-GB"/>
            </a:defPPr>
            <a:lvl1pPr algn="ctr">
              <a:defRPr>
                <a:solidFill>
                  <a:schemeClr val="bg1"/>
                </a:solidFill>
              </a:defRPr>
            </a:lvl1pPr>
          </a:lstStyle>
          <a:p>
            <a:r>
              <a:rPr lang="en-GB" altLang="en-US" dirty="0"/>
              <a:t>Proactive detection of fraud and effective whistleblowing procedures, ensuring suspicions of fraud are quickly and appropriately dealt with and the root cause of any frauds identified with action plans to address identified system/process weaknesses</a:t>
            </a:r>
          </a:p>
        </p:txBody>
      </p:sp>
      <p:sp>
        <p:nvSpPr>
          <p:cNvPr id="10249" name="Rectangle 9"/>
          <p:cNvSpPr>
            <a:spLocks noChangeArrowheads="1"/>
          </p:cNvSpPr>
          <p:nvPr/>
        </p:nvSpPr>
        <p:spPr bwMode="auto">
          <a:xfrm>
            <a:off x="179388" y="692150"/>
            <a:ext cx="8820150" cy="131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pPr>
            <a:r>
              <a:rPr lang="en-GB" altLang="en-US" dirty="0"/>
              <a:t>Each section of our unique </a:t>
            </a:r>
            <a:r>
              <a:rPr lang="en-GB" altLang="en-US" dirty="0">
                <a:hlinkClick r:id="rId2"/>
              </a:rPr>
              <a:t>guide</a:t>
            </a:r>
            <a:r>
              <a:rPr lang="en-GB" altLang="en-US" dirty="0"/>
              <a:t> contains a number of elements with a step by step guide through each one. It is not necessary to fully complete each element in turn but rather each element and section can be developed in unison according to your needs.  </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320" y="85879"/>
            <a:ext cx="1534542" cy="3937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advClick="0" advTm="20000">
        <p14:reveal/>
      </p:transition>
    </mc:Choice>
    <mc:Fallback xmlns="">
      <p:transition spd="slow" advClick="0" advTm="20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2" y="7033"/>
            <a:ext cx="9144000" cy="4459748"/>
          </a:xfrm>
          <a:prstGeom prst="rect">
            <a:avLst/>
          </a:prstGeom>
        </p:spPr>
      </p:pic>
      <p:pic>
        <p:nvPicPr>
          <p:cNvPr id="4" name="Picture 3">
            <a:hlinkClick r:id="rId2"/>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00" y="0"/>
            <a:ext cx="2286511" cy="586670"/>
          </a:xfrm>
          <a:prstGeom prst="rect">
            <a:avLst/>
          </a:prstGeom>
          <a:ln>
            <a:solidFill>
              <a:srgbClr val="0070C0"/>
            </a:solidFill>
          </a:ln>
        </p:spPr>
      </p:pic>
      <p:pic>
        <p:nvPicPr>
          <p:cNvPr id="9" name="Picture 8"/>
          <p:cNvPicPr>
            <a:picLocks noChangeAspect="1"/>
          </p:cNvPicPr>
          <p:nvPr/>
        </p:nvPicPr>
        <p:blipFill>
          <a:blip r:embed="rId5"/>
          <a:stretch>
            <a:fillRect/>
          </a:stretch>
        </p:blipFill>
        <p:spPr>
          <a:xfrm>
            <a:off x="251520" y="4497837"/>
            <a:ext cx="426659" cy="426659"/>
          </a:xfrm>
          <a:prstGeom prst="rect">
            <a:avLst/>
          </a:prstGeom>
        </p:spPr>
      </p:pic>
      <p:sp>
        <p:nvSpPr>
          <p:cNvPr id="2" name="Rectangle 1"/>
          <p:cNvSpPr/>
          <p:nvPr/>
        </p:nvSpPr>
        <p:spPr>
          <a:xfrm>
            <a:off x="662495" y="4594843"/>
            <a:ext cx="1655518" cy="388696"/>
          </a:xfrm>
          <a:prstGeom prst="rect">
            <a:avLst/>
          </a:prstGeom>
        </p:spPr>
        <p:txBody>
          <a:bodyPr wrap="none">
            <a:spAutoFit/>
          </a:bodyPr>
          <a:lstStyle/>
          <a:p>
            <a:pPr marL="0" marR="0">
              <a:lnSpc>
                <a:spcPct val="107000"/>
              </a:lnSpc>
              <a:spcBef>
                <a:spcPts val="0"/>
              </a:spcBef>
              <a:spcAft>
                <a:spcPts val="0"/>
              </a:spcAft>
            </a:pPr>
            <a:r>
              <a:rPr lang="en-GB" dirty="0">
                <a:solidFill>
                  <a:srgbClr val="2674BB"/>
                </a:solidFill>
                <a:latin typeface="Calibri" charset="0"/>
                <a:ea typeface="Calibri" charset="0"/>
                <a:cs typeface="AvantGardeITCbyBT-Book" charset="0"/>
              </a:rPr>
              <a:t>@fmrc_enquiry</a:t>
            </a:r>
            <a:endParaRPr lang="en-US" sz="1600" dirty="0">
              <a:latin typeface="Calibri" charset="0"/>
              <a:ea typeface="Calibri" charset="0"/>
              <a:cs typeface="Times New Roman" charset="0"/>
            </a:endParaRPr>
          </a:p>
        </p:txBody>
      </p:sp>
      <p:pic>
        <p:nvPicPr>
          <p:cNvPr id="10" name="Picture 9">
            <a:hlinkClick r:id="rId6"/>
          </p:cNvPr>
          <p:cNvPicPr>
            <a:picLocks noChangeAspect="1"/>
          </p:cNvPicPr>
          <p:nvPr/>
        </p:nvPicPr>
        <p:blipFill>
          <a:blip r:embed="rId7"/>
          <a:stretch>
            <a:fillRect/>
          </a:stretch>
        </p:blipFill>
        <p:spPr>
          <a:xfrm>
            <a:off x="202493" y="4986609"/>
            <a:ext cx="475686" cy="475686"/>
          </a:xfrm>
          <a:prstGeom prst="rect">
            <a:avLst/>
          </a:prstGeom>
        </p:spPr>
      </p:pic>
      <p:sp>
        <p:nvSpPr>
          <p:cNvPr id="3" name="Rectangle 2"/>
          <p:cNvSpPr/>
          <p:nvPr/>
        </p:nvSpPr>
        <p:spPr>
          <a:xfrm>
            <a:off x="678179" y="5031008"/>
            <a:ext cx="3876189" cy="388696"/>
          </a:xfrm>
          <a:prstGeom prst="rect">
            <a:avLst/>
          </a:prstGeom>
        </p:spPr>
        <p:txBody>
          <a:bodyPr wrap="none">
            <a:spAutoFit/>
          </a:bodyPr>
          <a:lstStyle/>
          <a:p>
            <a:pPr marL="0" marR="0">
              <a:lnSpc>
                <a:spcPct val="107000"/>
              </a:lnSpc>
              <a:spcBef>
                <a:spcPts val="0"/>
              </a:spcBef>
              <a:spcAft>
                <a:spcPts val="0"/>
              </a:spcAft>
            </a:pPr>
            <a:r>
              <a:rPr lang="en-GB" u="sng" dirty="0">
                <a:solidFill>
                  <a:srgbClr val="0070C0"/>
                </a:solidFill>
                <a:latin typeface="Calibri" charset="0"/>
                <a:ea typeface="Calibri" charset="0"/>
                <a:cs typeface="AvantGardeITCbyBT-Book" charset="0"/>
                <a:hlinkClick r:id="rId6"/>
              </a:rPr>
              <a:t>www.facebook.com/fraudmanagement</a:t>
            </a:r>
            <a:endParaRPr lang="en-US" sz="1600" dirty="0">
              <a:solidFill>
                <a:srgbClr val="0070C0"/>
              </a:solidFill>
              <a:latin typeface="Calibri" charset="0"/>
              <a:ea typeface="Calibri" charset="0"/>
              <a:cs typeface="Times New Roman" charset="0"/>
            </a:endParaRPr>
          </a:p>
        </p:txBody>
      </p:sp>
      <p:pic>
        <p:nvPicPr>
          <p:cNvPr id="11" name="Picture 10">
            <a:hlinkClick r:id="rId8"/>
          </p:cNvPr>
          <p:cNvPicPr>
            <a:picLocks noChangeAspect="1"/>
          </p:cNvPicPr>
          <p:nvPr/>
        </p:nvPicPr>
        <p:blipFill>
          <a:blip r:embed="rId9"/>
          <a:stretch>
            <a:fillRect/>
          </a:stretch>
        </p:blipFill>
        <p:spPr>
          <a:xfrm>
            <a:off x="202493" y="5524408"/>
            <a:ext cx="475686" cy="475686"/>
          </a:xfrm>
          <a:prstGeom prst="rect">
            <a:avLst/>
          </a:prstGeom>
        </p:spPr>
      </p:pic>
      <p:sp>
        <p:nvSpPr>
          <p:cNvPr id="12" name="Rectangle 11"/>
          <p:cNvSpPr/>
          <p:nvPr/>
        </p:nvSpPr>
        <p:spPr>
          <a:xfrm>
            <a:off x="685043" y="5556240"/>
            <a:ext cx="3888693" cy="375552"/>
          </a:xfrm>
          <a:prstGeom prst="rect">
            <a:avLst/>
          </a:prstGeom>
        </p:spPr>
        <p:txBody>
          <a:bodyPr wrap="none">
            <a:spAutoFit/>
          </a:bodyPr>
          <a:lstStyle/>
          <a:p>
            <a:pPr marL="0" marR="0">
              <a:lnSpc>
                <a:spcPct val="107000"/>
              </a:lnSpc>
              <a:spcBef>
                <a:spcPts val="0"/>
              </a:spcBef>
              <a:spcAft>
                <a:spcPts val="0"/>
              </a:spcAft>
            </a:pPr>
            <a:r>
              <a:rPr lang="en-GB" u="sng" dirty="0">
                <a:solidFill>
                  <a:srgbClr val="0563C1"/>
                </a:solidFill>
                <a:latin typeface="Calibri" charset="0"/>
                <a:ea typeface="Calibri" charset="0"/>
                <a:cs typeface="AvantGardeITCbyBT-Book" charset="0"/>
                <a:hlinkClick r:id="rId8"/>
              </a:rPr>
              <a:t>www.linkedin.com/company/15086985</a:t>
            </a:r>
            <a:endParaRPr lang="en-US" sz="1600" dirty="0">
              <a:latin typeface="Calibri" charset="0"/>
              <a:ea typeface="Calibri" charset="0"/>
              <a:cs typeface="Times New Roman" charset="0"/>
            </a:endParaRPr>
          </a:p>
        </p:txBody>
      </p:sp>
      <p:pic>
        <p:nvPicPr>
          <p:cNvPr id="13" name="Picture 12">
            <a:hlinkClick r:id="rId2"/>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1519" y="6039245"/>
            <a:ext cx="356675" cy="440037"/>
          </a:xfrm>
          <a:prstGeom prst="rect">
            <a:avLst/>
          </a:prstGeom>
        </p:spPr>
      </p:pic>
      <p:sp>
        <p:nvSpPr>
          <p:cNvPr id="14" name="Rectangle 13"/>
          <p:cNvSpPr/>
          <p:nvPr/>
        </p:nvSpPr>
        <p:spPr>
          <a:xfrm>
            <a:off x="678179" y="6039245"/>
            <a:ext cx="4537204" cy="375552"/>
          </a:xfrm>
          <a:prstGeom prst="rect">
            <a:avLst/>
          </a:prstGeom>
        </p:spPr>
        <p:txBody>
          <a:bodyPr wrap="none">
            <a:spAutoFit/>
          </a:bodyPr>
          <a:lstStyle/>
          <a:p>
            <a:pPr marL="0" marR="0">
              <a:lnSpc>
                <a:spcPct val="107000"/>
              </a:lnSpc>
              <a:spcBef>
                <a:spcPts val="0"/>
              </a:spcBef>
              <a:spcAft>
                <a:spcPts val="0"/>
              </a:spcAft>
            </a:pPr>
            <a:r>
              <a:rPr lang="en-GB" u="sng" dirty="0">
                <a:solidFill>
                  <a:srgbClr val="0563C1"/>
                </a:solidFill>
                <a:latin typeface="Calibri" charset="0"/>
                <a:ea typeface="Calibri" charset="0"/>
                <a:cs typeface="AvantGardeITCbyBT-Book" charset="0"/>
                <a:hlinkClick r:id="rId11"/>
              </a:rPr>
              <a:t>www.fraudmanagementresourcecentre.co.uk</a:t>
            </a:r>
            <a:endParaRPr lang="en-US" sz="1600" dirty="0">
              <a:latin typeface="Calibri" charset="0"/>
              <a:ea typeface="Calibri" charset="0"/>
              <a:cs typeface="Times New Roman" charset="0"/>
            </a:endParaRPr>
          </a:p>
        </p:txBody>
      </p:sp>
      <p:sp>
        <p:nvSpPr>
          <p:cNvPr id="15" name="Rectangle 14"/>
          <p:cNvSpPr/>
          <p:nvPr/>
        </p:nvSpPr>
        <p:spPr>
          <a:xfrm>
            <a:off x="685043" y="6376718"/>
            <a:ext cx="4959557" cy="375552"/>
          </a:xfrm>
          <a:prstGeom prst="rect">
            <a:avLst/>
          </a:prstGeom>
        </p:spPr>
        <p:txBody>
          <a:bodyPr wrap="square">
            <a:spAutoFit/>
          </a:bodyPr>
          <a:lstStyle/>
          <a:p>
            <a:pPr marL="0" marR="0">
              <a:lnSpc>
                <a:spcPct val="107000"/>
              </a:lnSpc>
              <a:spcBef>
                <a:spcPts val="0"/>
              </a:spcBef>
              <a:spcAft>
                <a:spcPts val="0"/>
              </a:spcAft>
            </a:pPr>
            <a:r>
              <a:rPr lang="en-GB" u="sng" dirty="0">
                <a:solidFill>
                  <a:srgbClr val="0563C1"/>
                </a:solidFill>
                <a:latin typeface="Calibri" charset="0"/>
                <a:ea typeface="Calibri" charset="0"/>
                <a:cs typeface="AvantGardeITCbyBT-Book" charset="0"/>
                <a:hlinkClick r:id="rId12"/>
              </a:rPr>
              <a:t>Enquiry@fraudmanagementresourcecentre.co.uk</a:t>
            </a:r>
            <a:endParaRPr lang="en-US" sz="1600" dirty="0">
              <a:latin typeface="Calibri" charset="0"/>
              <a:ea typeface="Calibri" charset="0"/>
              <a:cs typeface="Times New Roman" charset="0"/>
            </a:endParaRPr>
          </a:p>
        </p:txBody>
      </p:sp>
    </p:spTree>
    <p:extLst>
      <p:ext uri="{BB962C8B-B14F-4D97-AF65-F5344CB8AC3E}">
        <p14:creationId xmlns:p14="http://schemas.microsoft.com/office/powerpoint/2010/main" val="210119224"/>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3" cstate="print"/>
          <a:srcRect/>
          <a:stretch>
            <a:fillRect/>
          </a:stretch>
        </p:blipFill>
        <p:spPr bwMode="auto">
          <a:xfrm>
            <a:off x="827088" y="548680"/>
            <a:ext cx="8391525" cy="5599708"/>
          </a:xfrm>
          <a:prstGeom prst="rect">
            <a:avLst/>
          </a:prstGeom>
          <a:noFill/>
          <a:ln w="9525">
            <a:noFill/>
            <a:miter lim="800000"/>
            <a:headEnd/>
            <a:tailEnd/>
          </a:ln>
        </p:spPr>
      </p:pic>
      <p:sp>
        <p:nvSpPr>
          <p:cNvPr id="18434" name="Rectangle 1"/>
          <p:cNvSpPr>
            <a:spLocks noChangeArrowheads="1"/>
          </p:cNvSpPr>
          <p:nvPr/>
        </p:nvSpPr>
        <p:spPr bwMode="auto">
          <a:xfrm>
            <a:off x="1925638" y="1556792"/>
            <a:ext cx="6677025" cy="2585323"/>
          </a:xfrm>
          <a:prstGeom prst="rect">
            <a:avLst/>
          </a:prstGeom>
          <a:noFill/>
          <a:ln w="9525">
            <a:noFill/>
            <a:miter lim="800000"/>
            <a:headEnd/>
            <a:tailEnd/>
          </a:ln>
        </p:spPr>
        <p:txBody>
          <a:bodyPr>
            <a:spAutoFit/>
          </a:bodyPr>
          <a:lstStyle/>
          <a:p>
            <a:r>
              <a:rPr lang="en-GB" dirty="0"/>
              <a:t>Fraud is committed against individuals, corporate and non-corporate bodies, and local and central government departments.</a:t>
            </a:r>
          </a:p>
          <a:p>
            <a:endParaRPr lang="en-GB" dirty="0"/>
          </a:p>
          <a:p>
            <a:r>
              <a:rPr lang="en-GB" dirty="0"/>
              <a:t>It is estimated that fraud costs the Global economy as a </a:t>
            </a:r>
          </a:p>
          <a:p>
            <a:r>
              <a:rPr lang="en-GB" dirty="0"/>
              <a:t>whole £3.8 Trillion* each year. </a:t>
            </a:r>
          </a:p>
          <a:p>
            <a:pPr eaLnBrk="0" hangingPunct="0"/>
            <a:endParaRPr lang="en-GB" dirty="0"/>
          </a:p>
          <a:p>
            <a:pPr eaLnBrk="0" hangingPunct="0"/>
            <a:r>
              <a:rPr lang="en-GB" dirty="0"/>
              <a:t>Fraud is still mistakenly seen as a victimless crime. </a:t>
            </a:r>
          </a:p>
          <a:p>
            <a:r>
              <a:rPr lang="en-GB" dirty="0"/>
              <a:t> </a:t>
            </a:r>
          </a:p>
        </p:txBody>
      </p:sp>
      <p:sp>
        <p:nvSpPr>
          <p:cNvPr id="18435" name="TextBox 1"/>
          <p:cNvSpPr txBox="1">
            <a:spLocks noChangeArrowheads="1"/>
          </p:cNvSpPr>
          <p:nvPr/>
        </p:nvSpPr>
        <p:spPr bwMode="auto">
          <a:xfrm>
            <a:off x="5436096" y="5185011"/>
            <a:ext cx="2428870" cy="276999"/>
          </a:xfrm>
          <a:prstGeom prst="rect">
            <a:avLst/>
          </a:prstGeom>
          <a:noFill/>
          <a:ln w="9525">
            <a:noFill/>
            <a:miter lim="800000"/>
            <a:headEnd/>
            <a:tailEnd/>
          </a:ln>
        </p:spPr>
        <p:txBody>
          <a:bodyPr wrap="none">
            <a:spAutoFit/>
          </a:bodyPr>
          <a:lstStyle/>
          <a:p>
            <a:r>
              <a:rPr lang="en-GB" sz="1200" dirty="0"/>
              <a:t>*ACFE Report to the nation 2022</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extLst>
      <p:ext uri="{BB962C8B-B14F-4D97-AF65-F5344CB8AC3E}">
        <p14:creationId xmlns:p14="http://schemas.microsoft.com/office/powerpoint/2010/main" val="23005187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127125" y="5040313"/>
            <a:ext cx="6073775" cy="1339850"/>
          </a:xfrm>
          <a:custGeom>
            <a:avLst/>
            <a:gdLst>
              <a:gd name="connsiteX0" fmla="*/ 2934586 w 6074464"/>
              <a:gd name="connsiteY0" fmla="*/ 63795 h 1339702"/>
              <a:gd name="connsiteX1" fmla="*/ 2934586 w 6074464"/>
              <a:gd name="connsiteY1" fmla="*/ 63795 h 1339702"/>
              <a:gd name="connsiteX2" fmla="*/ 978196 w 6074464"/>
              <a:gd name="connsiteY2" fmla="*/ 63795 h 1339702"/>
              <a:gd name="connsiteX3" fmla="*/ 829340 w 6074464"/>
              <a:gd name="connsiteY3" fmla="*/ 106325 h 1339702"/>
              <a:gd name="connsiteX4" fmla="*/ 765544 w 6074464"/>
              <a:gd name="connsiteY4" fmla="*/ 148855 h 1339702"/>
              <a:gd name="connsiteX5" fmla="*/ 489098 w 6074464"/>
              <a:gd name="connsiteY5" fmla="*/ 191386 h 1339702"/>
              <a:gd name="connsiteX6" fmla="*/ 340242 w 6074464"/>
              <a:gd name="connsiteY6" fmla="*/ 233916 h 1339702"/>
              <a:gd name="connsiteX7" fmla="*/ 255182 w 6074464"/>
              <a:gd name="connsiteY7" fmla="*/ 276446 h 1339702"/>
              <a:gd name="connsiteX8" fmla="*/ 191386 w 6074464"/>
              <a:gd name="connsiteY8" fmla="*/ 318976 h 1339702"/>
              <a:gd name="connsiteX9" fmla="*/ 63796 w 6074464"/>
              <a:gd name="connsiteY9" fmla="*/ 340241 h 1339702"/>
              <a:gd name="connsiteX10" fmla="*/ 21265 w 6074464"/>
              <a:gd name="connsiteY10" fmla="*/ 467832 h 1339702"/>
              <a:gd name="connsiteX11" fmla="*/ 63796 w 6074464"/>
              <a:gd name="connsiteY11" fmla="*/ 659218 h 1339702"/>
              <a:gd name="connsiteX12" fmla="*/ 42530 w 6074464"/>
              <a:gd name="connsiteY12" fmla="*/ 765544 h 1339702"/>
              <a:gd name="connsiteX13" fmla="*/ 0 w 6074464"/>
              <a:gd name="connsiteY13" fmla="*/ 829339 h 1339702"/>
              <a:gd name="connsiteX14" fmla="*/ 42530 w 6074464"/>
              <a:gd name="connsiteY14" fmla="*/ 893134 h 1339702"/>
              <a:gd name="connsiteX15" fmla="*/ 297712 w 6074464"/>
              <a:gd name="connsiteY15" fmla="*/ 1020725 h 1339702"/>
              <a:gd name="connsiteX16" fmla="*/ 467833 w 6074464"/>
              <a:gd name="connsiteY16" fmla="*/ 1041990 h 1339702"/>
              <a:gd name="connsiteX17" fmla="*/ 574158 w 6074464"/>
              <a:gd name="connsiteY17" fmla="*/ 1063255 h 1339702"/>
              <a:gd name="connsiteX18" fmla="*/ 850605 w 6074464"/>
              <a:gd name="connsiteY18" fmla="*/ 1105786 h 1339702"/>
              <a:gd name="connsiteX19" fmla="*/ 1041991 w 6074464"/>
              <a:gd name="connsiteY19" fmla="*/ 1127051 h 1339702"/>
              <a:gd name="connsiteX20" fmla="*/ 1190847 w 6074464"/>
              <a:gd name="connsiteY20" fmla="*/ 1148316 h 1339702"/>
              <a:gd name="connsiteX21" fmla="*/ 1360968 w 6074464"/>
              <a:gd name="connsiteY21" fmla="*/ 1169581 h 1339702"/>
              <a:gd name="connsiteX22" fmla="*/ 1467293 w 6074464"/>
              <a:gd name="connsiteY22" fmla="*/ 1190846 h 1339702"/>
              <a:gd name="connsiteX23" fmla="*/ 1616149 w 6074464"/>
              <a:gd name="connsiteY23" fmla="*/ 1212111 h 1339702"/>
              <a:gd name="connsiteX24" fmla="*/ 1850065 w 6074464"/>
              <a:gd name="connsiteY24" fmla="*/ 1254641 h 1339702"/>
              <a:gd name="connsiteX25" fmla="*/ 1977656 w 6074464"/>
              <a:gd name="connsiteY25" fmla="*/ 1275907 h 1339702"/>
              <a:gd name="connsiteX26" fmla="*/ 2105247 w 6074464"/>
              <a:gd name="connsiteY26" fmla="*/ 1318437 h 1339702"/>
              <a:gd name="connsiteX27" fmla="*/ 2169042 w 6074464"/>
              <a:gd name="connsiteY27" fmla="*/ 1339702 h 1339702"/>
              <a:gd name="connsiteX28" fmla="*/ 2445489 w 6074464"/>
              <a:gd name="connsiteY28" fmla="*/ 1275907 h 1339702"/>
              <a:gd name="connsiteX29" fmla="*/ 2573079 w 6074464"/>
              <a:gd name="connsiteY29" fmla="*/ 1254641 h 1339702"/>
              <a:gd name="connsiteX30" fmla="*/ 2806996 w 6074464"/>
              <a:gd name="connsiteY30" fmla="*/ 1190846 h 1339702"/>
              <a:gd name="connsiteX31" fmla="*/ 2998382 w 6074464"/>
              <a:gd name="connsiteY31" fmla="*/ 1169581 h 1339702"/>
              <a:gd name="connsiteX32" fmla="*/ 3211033 w 6074464"/>
              <a:gd name="connsiteY32" fmla="*/ 1212111 h 1339702"/>
              <a:gd name="connsiteX33" fmla="*/ 3274828 w 6074464"/>
              <a:gd name="connsiteY33" fmla="*/ 1233376 h 1339702"/>
              <a:gd name="connsiteX34" fmla="*/ 3848986 w 6074464"/>
              <a:gd name="connsiteY34" fmla="*/ 1254641 h 1339702"/>
              <a:gd name="connsiteX35" fmla="*/ 4210493 w 6074464"/>
              <a:gd name="connsiteY35" fmla="*/ 1254641 h 1339702"/>
              <a:gd name="connsiteX36" fmla="*/ 4274289 w 6074464"/>
              <a:gd name="connsiteY36" fmla="*/ 1233376 h 1339702"/>
              <a:gd name="connsiteX37" fmla="*/ 4486940 w 6074464"/>
              <a:gd name="connsiteY37" fmla="*/ 1212111 h 1339702"/>
              <a:gd name="connsiteX38" fmla="*/ 4912242 w 6074464"/>
              <a:gd name="connsiteY38" fmla="*/ 1233376 h 1339702"/>
              <a:gd name="connsiteX39" fmla="*/ 5018568 w 6074464"/>
              <a:gd name="connsiteY39" fmla="*/ 1254641 h 1339702"/>
              <a:gd name="connsiteX40" fmla="*/ 5146158 w 6074464"/>
              <a:gd name="connsiteY40" fmla="*/ 1275907 h 1339702"/>
              <a:gd name="connsiteX41" fmla="*/ 5507665 w 6074464"/>
              <a:gd name="connsiteY41" fmla="*/ 1233376 h 1339702"/>
              <a:gd name="connsiteX42" fmla="*/ 5592726 w 6074464"/>
              <a:gd name="connsiteY42" fmla="*/ 1190846 h 1339702"/>
              <a:gd name="connsiteX43" fmla="*/ 5741582 w 6074464"/>
              <a:gd name="connsiteY43" fmla="*/ 1105786 h 1339702"/>
              <a:gd name="connsiteX44" fmla="*/ 5869172 w 6074464"/>
              <a:gd name="connsiteY44" fmla="*/ 1063255 h 1339702"/>
              <a:gd name="connsiteX45" fmla="*/ 5996763 w 6074464"/>
              <a:gd name="connsiteY45" fmla="*/ 935665 h 1339702"/>
              <a:gd name="connsiteX46" fmla="*/ 6039293 w 6074464"/>
              <a:gd name="connsiteY46" fmla="*/ 893134 h 1339702"/>
              <a:gd name="connsiteX47" fmla="*/ 6039293 w 6074464"/>
              <a:gd name="connsiteY47" fmla="*/ 425302 h 1339702"/>
              <a:gd name="connsiteX48" fmla="*/ 6018028 w 6074464"/>
              <a:gd name="connsiteY48" fmla="*/ 191386 h 1339702"/>
              <a:gd name="connsiteX49" fmla="*/ 5252484 w 6074464"/>
              <a:gd name="connsiteY49" fmla="*/ 233916 h 1339702"/>
              <a:gd name="connsiteX50" fmla="*/ 4805916 w 6074464"/>
              <a:gd name="connsiteY50" fmla="*/ 212651 h 1339702"/>
              <a:gd name="connsiteX51" fmla="*/ 4572000 w 6074464"/>
              <a:gd name="connsiteY51" fmla="*/ 106325 h 1339702"/>
              <a:gd name="connsiteX52" fmla="*/ 4486940 w 6074464"/>
              <a:gd name="connsiteY52" fmla="*/ 85060 h 1339702"/>
              <a:gd name="connsiteX53" fmla="*/ 4423144 w 6074464"/>
              <a:gd name="connsiteY53" fmla="*/ 63795 h 1339702"/>
              <a:gd name="connsiteX54" fmla="*/ 4295554 w 6074464"/>
              <a:gd name="connsiteY54" fmla="*/ 0 h 1339702"/>
              <a:gd name="connsiteX55" fmla="*/ 3955312 w 6074464"/>
              <a:gd name="connsiteY55" fmla="*/ 42530 h 1339702"/>
              <a:gd name="connsiteX56" fmla="*/ 3572540 w 6074464"/>
              <a:gd name="connsiteY56" fmla="*/ 63795 h 1339702"/>
              <a:gd name="connsiteX57" fmla="*/ 3487479 w 6074464"/>
              <a:gd name="connsiteY57" fmla="*/ 85060 h 1339702"/>
              <a:gd name="connsiteX58" fmla="*/ 3211033 w 6074464"/>
              <a:gd name="connsiteY58" fmla="*/ 127590 h 1339702"/>
              <a:gd name="connsiteX59" fmla="*/ 2806996 w 6074464"/>
              <a:gd name="connsiteY59" fmla="*/ 106325 h 133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74464" h="1339702">
                <a:moveTo>
                  <a:pt x="2934586" y="63795"/>
                </a:moveTo>
                <a:lnTo>
                  <a:pt x="2934586" y="63795"/>
                </a:lnTo>
                <a:cubicBezTo>
                  <a:pt x="2452299" y="57188"/>
                  <a:pt x="1585004" y="11029"/>
                  <a:pt x="978196" y="63795"/>
                </a:cubicBezTo>
                <a:cubicBezTo>
                  <a:pt x="961700" y="65229"/>
                  <a:pt x="851597" y="95197"/>
                  <a:pt x="829340" y="106325"/>
                </a:cubicBezTo>
                <a:cubicBezTo>
                  <a:pt x="806481" y="117755"/>
                  <a:pt x="789035" y="138787"/>
                  <a:pt x="765544" y="148855"/>
                </a:cubicBezTo>
                <a:cubicBezTo>
                  <a:pt x="701087" y="176479"/>
                  <a:pt x="527517" y="187117"/>
                  <a:pt x="489098" y="191386"/>
                </a:cubicBezTo>
                <a:cubicBezTo>
                  <a:pt x="445933" y="202177"/>
                  <a:pt x="382953" y="215611"/>
                  <a:pt x="340242" y="233916"/>
                </a:cubicBezTo>
                <a:cubicBezTo>
                  <a:pt x="311105" y="246403"/>
                  <a:pt x="282705" y="260718"/>
                  <a:pt x="255182" y="276446"/>
                </a:cubicBezTo>
                <a:cubicBezTo>
                  <a:pt x="232992" y="289126"/>
                  <a:pt x="215632" y="310894"/>
                  <a:pt x="191386" y="318976"/>
                </a:cubicBezTo>
                <a:cubicBezTo>
                  <a:pt x="150482" y="332611"/>
                  <a:pt x="106326" y="333153"/>
                  <a:pt x="63796" y="340241"/>
                </a:cubicBezTo>
                <a:cubicBezTo>
                  <a:pt x="49619" y="382771"/>
                  <a:pt x="12473" y="423872"/>
                  <a:pt x="21265" y="467832"/>
                </a:cubicBezTo>
                <a:cubicBezTo>
                  <a:pt x="48262" y="602816"/>
                  <a:pt x="33763" y="539093"/>
                  <a:pt x="63796" y="659218"/>
                </a:cubicBezTo>
                <a:cubicBezTo>
                  <a:pt x="56707" y="694660"/>
                  <a:pt x="55221" y="731701"/>
                  <a:pt x="42530" y="765544"/>
                </a:cubicBezTo>
                <a:cubicBezTo>
                  <a:pt x="33556" y="789474"/>
                  <a:pt x="0" y="803782"/>
                  <a:pt x="0" y="829339"/>
                </a:cubicBezTo>
                <a:cubicBezTo>
                  <a:pt x="0" y="854896"/>
                  <a:pt x="25700" y="873900"/>
                  <a:pt x="42530" y="893134"/>
                </a:cubicBezTo>
                <a:cubicBezTo>
                  <a:pt x="162364" y="1030087"/>
                  <a:pt x="121171" y="997186"/>
                  <a:pt x="297712" y="1020725"/>
                </a:cubicBezTo>
                <a:cubicBezTo>
                  <a:pt x="354359" y="1028278"/>
                  <a:pt x="411349" y="1033300"/>
                  <a:pt x="467833" y="1041990"/>
                </a:cubicBezTo>
                <a:cubicBezTo>
                  <a:pt x="503556" y="1047486"/>
                  <a:pt x="538597" y="1056789"/>
                  <a:pt x="574158" y="1063255"/>
                </a:cubicBezTo>
                <a:cubicBezTo>
                  <a:pt x="652180" y="1077441"/>
                  <a:pt x="774162" y="1096230"/>
                  <a:pt x="850605" y="1105786"/>
                </a:cubicBezTo>
                <a:cubicBezTo>
                  <a:pt x="914297" y="1113748"/>
                  <a:pt x="978299" y="1119090"/>
                  <a:pt x="1041991" y="1127051"/>
                </a:cubicBezTo>
                <a:cubicBezTo>
                  <a:pt x="1091726" y="1133268"/>
                  <a:pt x="1141164" y="1141692"/>
                  <a:pt x="1190847" y="1148316"/>
                </a:cubicBezTo>
                <a:cubicBezTo>
                  <a:pt x="1247494" y="1155869"/>
                  <a:pt x="1304484" y="1160891"/>
                  <a:pt x="1360968" y="1169581"/>
                </a:cubicBezTo>
                <a:cubicBezTo>
                  <a:pt x="1396691" y="1175077"/>
                  <a:pt x="1431641" y="1184904"/>
                  <a:pt x="1467293" y="1190846"/>
                </a:cubicBezTo>
                <a:cubicBezTo>
                  <a:pt x="1516733" y="1199086"/>
                  <a:pt x="1566609" y="1204490"/>
                  <a:pt x="1616149" y="1212111"/>
                </a:cubicBezTo>
                <a:cubicBezTo>
                  <a:pt x="1819774" y="1243438"/>
                  <a:pt x="1667609" y="1221467"/>
                  <a:pt x="1850065" y="1254641"/>
                </a:cubicBezTo>
                <a:cubicBezTo>
                  <a:pt x="1892487" y="1262354"/>
                  <a:pt x="1935826" y="1265450"/>
                  <a:pt x="1977656" y="1275907"/>
                </a:cubicBezTo>
                <a:cubicBezTo>
                  <a:pt x="2021148" y="1286780"/>
                  <a:pt x="2062717" y="1304260"/>
                  <a:pt x="2105247" y="1318437"/>
                </a:cubicBezTo>
                <a:lnTo>
                  <a:pt x="2169042" y="1339702"/>
                </a:lnTo>
                <a:cubicBezTo>
                  <a:pt x="2582605" y="1288007"/>
                  <a:pt x="2148795" y="1356824"/>
                  <a:pt x="2445489" y="1275907"/>
                </a:cubicBezTo>
                <a:cubicBezTo>
                  <a:pt x="2487086" y="1264562"/>
                  <a:pt x="2530989" y="1263994"/>
                  <a:pt x="2573079" y="1254641"/>
                </a:cubicBezTo>
                <a:cubicBezTo>
                  <a:pt x="2719593" y="1222082"/>
                  <a:pt x="2544030" y="1220064"/>
                  <a:pt x="2806996" y="1190846"/>
                </a:cubicBezTo>
                <a:lnTo>
                  <a:pt x="2998382" y="1169581"/>
                </a:lnTo>
                <a:cubicBezTo>
                  <a:pt x="3069266" y="1183758"/>
                  <a:pt x="3142455" y="1189252"/>
                  <a:pt x="3211033" y="1212111"/>
                </a:cubicBezTo>
                <a:cubicBezTo>
                  <a:pt x="3232298" y="1219199"/>
                  <a:pt x="3252462" y="1231885"/>
                  <a:pt x="3274828" y="1233376"/>
                </a:cubicBezTo>
                <a:cubicBezTo>
                  <a:pt x="3465921" y="1246115"/>
                  <a:pt x="3657600" y="1247553"/>
                  <a:pt x="3848986" y="1254641"/>
                </a:cubicBezTo>
                <a:cubicBezTo>
                  <a:pt x="3999776" y="1304906"/>
                  <a:pt x="3923224" y="1288438"/>
                  <a:pt x="4210493" y="1254641"/>
                </a:cubicBezTo>
                <a:cubicBezTo>
                  <a:pt x="4232755" y="1252022"/>
                  <a:pt x="4252134" y="1236784"/>
                  <a:pt x="4274289" y="1233376"/>
                </a:cubicBezTo>
                <a:cubicBezTo>
                  <a:pt x="4344698" y="1222544"/>
                  <a:pt x="4416056" y="1219199"/>
                  <a:pt x="4486940" y="1212111"/>
                </a:cubicBezTo>
                <a:cubicBezTo>
                  <a:pt x="4628707" y="1219199"/>
                  <a:pt x="4770750" y="1222057"/>
                  <a:pt x="4912242" y="1233376"/>
                </a:cubicBezTo>
                <a:cubicBezTo>
                  <a:pt x="4948271" y="1236258"/>
                  <a:pt x="4983007" y="1248175"/>
                  <a:pt x="5018568" y="1254641"/>
                </a:cubicBezTo>
                <a:cubicBezTo>
                  <a:pt x="5060989" y="1262354"/>
                  <a:pt x="5103628" y="1268818"/>
                  <a:pt x="5146158" y="1275907"/>
                </a:cubicBezTo>
                <a:cubicBezTo>
                  <a:pt x="5220042" y="1270223"/>
                  <a:pt x="5406214" y="1271420"/>
                  <a:pt x="5507665" y="1233376"/>
                </a:cubicBezTo>
                <a:cubicBezTo>
                  <a:pt x="5537347" y="1222245"/>
                  <a:pt x="5564896" y="1206026"/>
                  <a:pt x="5592726" y="1190846"/>
                </a:cubicBezTo>
                <a:cubicBezTo>
                  <a:pt x="5642896" y="1163481"/>
                  <a:pt x="5689694" y="1129735"/>
                  <a:pt x="5741582" y="1105786"/>
                </a:cubicBezTo>
                <a:cubicBezTo>
                  <a:pt x="5782286" y="1086999"/>
                  <a:pt x="5869172" y="1063255"/>
                  <a:pt x="5869172" y="1063255"/>
                </a:cubicBezTo>
                <a:lnTo>
                  <a:pt x="5996763" y="935665"/>
                </a:lnTo>
                <a:lnTo>
                  <a:pt x="6039293" y="893134"/>
                </a:lnTo>
                <a:cubicBezTo>
                  <a:pt x="6102377" y="703881"/>
                  <a:pt x="6066723" y="836761"/>
                  <a:pt x="6039293" y="425302"/>
                </a:cubicBezTo>
                <a:cubicBezTo>
                  <a:pt x="6034085" y="347182"/>
                  <a:pt x="6025116" y="269358"/>
                  <a:pt x="6018028" y="191386"/>
                </a:cubicBezTo>
                <a:cubicBezTo>
                  <a:pt x="5742464" y="214350"/>
                  <a:pt x="5550307" y="233916"/>
                  <a:pt x="5252484" y="233916"/>
                </a:cubicBezTo>
                <a:cubicBezTo>
                  <a:pt x="5103459" y="233916"/>
                  <a:pt x="4954772" y="219739"/>
                  <a:pt x="4805916" y="212651"/>
                </a:cubicBezTo>
                <a:cubicBezTo>
                  <a:pt x="4614741" y="148926"/>
                  <a:pt x="4952336" y="264799"/>
                  <a:pt x="4572000" y="106325"/>
                </a:cubicBezTo>
                <a:cubicBezTo>
                  <a:pt x="4545022" y="95084"/>
                  <a:pt x="4515041" y="93089"/>
                  <a:pt x="4486940" y="85060"/>
                </a:cubicBezTo>
                <a:cubicBezTo>
                  <a:pt x="4465387" y="78902"/>
                  <a:pt x="4444409" y="70883"/>
                  <a:pt x="4423144" y="63795"/>
                </a:cubicBezTo>
                <a:cubicBezTo>
                  <a:pt x="4390889" y="42292"/>
                  <a:pt x="4339574" y="0"/>
                  <a:pt x="4295554" y="0"/>
                </a:cubicBezTo>
                <a:cubicBezTo>
                  <a:pt x="4019758" y="0"/>
                  <a:pt x="4165421" y="25021"/>
                  <a:pt x="3955312" y="42530"/>
                </a:cubicBezTo>
                <a:cubicBezTo>
                  <a:pt x="3827966" y="53142"/>
                  <a:pt x="3700131" y="56707"/>
                  <a:pt x="3572540" y="63795"/>
                </a:cubicBezTo>
                <a:cubicBezTo>
                  <a:pt x="3544186" y="70883"/>
                  <a:pt x="3516138" y="79328"/>
                  <a:pt x="3487479" y="85060"/>
                </a:cubicBezTo>
                <a:cubicBezTo>
                  <a:pt x="3413713" y="99813"/>
                  <a:pt x="3282529" y="117376"/>
                  <a:pt x="3211033" y="127590"/>
                </a:cubicBezTo>
                <a:cubicBezTo>
                  <a:pt x="2934903" y="99977"/>
                  <a:pt x="3069619" y="106325"/>
                  <a:pt x="2806996" y="106325"/>
                </a:cubicBezTo>
              </a:path>
            </a:pathLst>
          </a:custGeom>
          <a:solidFill>
            <a:srgbClr val="A0C8FF"/>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p>
        </p:txBody>
      </p:sp>
      <p:sp>
        <p:nvSpPr>
          <p:cNvPr id="23554" name="Rectangle 1"/>
          <p:cNvSpPr>
            <a:spLocks noChangeArrowheads="1"/>
          </p:cNvSpPr>
          <p:nvPr/>
        </p:nvSpPr>
        <p:spPr bwMode="auto">
          <a:xfrm>
            <a:off x="1127125" y="1738313"/>
            <a:ext cx="7354888" cy="369332"/>
          </a:xfrm>
          <a:prstGeom prst="rect">
            <a:avLst/>
          </a:prstGeom>
          <a:noFill/>
          <a:ln w="9525">
            <a:noFill/>
            <a:miter lim="800000"/>
            <a:headEnd/>
            <a:tailEnd/>
          </a:ln>
        </p:spPr>
        <p:txBody>
          <a:bodyPr wrap="square">
            <a:spAutoFit/>
          </a:bodyPr>
          <a:lstStyle/>
          <a:p>
            <a:pPr lvl="1"/>
            <a:r>
              <a:rPr lang="en-GB" b="1" dirty="0"/>
              <a:t>What is the financial impact for the Business Sector?</a:t>
            </a:r>
          </a:p>
        </p:txBody>
      </p:sp>
      <p:sp>
        <p:nvSpPr>
          <p:cNvPr id="23555" name="TextBox 2"/>
          <p:cNvSpPr txBox="1">
            <a:spLocks noChangeArrowheads="1"/>
          </p:cNvSpPr>
          <p:nvPr/>
        </p:nvSpPr>
        <p:spPr bwMode="auto">
          <a:xfrm>
            <a:off x="1249749" y="2576741"/>
            <a:ext cx="6019597" cy="646331"/>
          </a:xfrm>
          <a:prstGeom prst="rect">
            <a:avLst/>
          </a:prstGeom>
          <a:noFill/>
          <a:ln w="9525">
            <a:noFill/>
            <a:miter lim="800000"/>
            <a:headEnd/>
            <a:tailEnd/>
          </a:ln>
        </p:spPr>
        <p:txBody>
          <a:bodyPr wrap="none">
            <a:spAutoFit/>
          </a:bodyPr>
          <a:lstStyle/>
          <a:p>
            <a:r>
              <a:rPr lang="en-GB" dirty="0"/>
              <a:t>On average what percentage of a businesses revenue is </a:t>
            </a:r>
          </a:p>
          <a:p>
            <a:r>
              <a:rPr lang="en-GB" dirty="0"/>
              <a:t> lost to fraud each year?</a:t>
            </a:r>
          </a:p>
        </p:txBody>
      </p:sp>
      <p:sp>
        <p:nvSpPr>
          <p:cNvPr id="23556" name="TextBox 3"/>
          <p:cNvSpPr txBox="1">
            <a:spLocks noChangeArrowheads="1"/>
          </p:cNvSpPr>
          <p:nvPr/>
        </p:nvSpPr>
        <p:spPr bwMode="auto">
          <a:xfrm>
            <a:off x="1504950" y="5719763"/>
            <a:ext cx="1053494" cy="400110"/>
          </a:xfrm>
          <a:prstGeom prst="rect">
            <a:avLst/>
          </a:prstGeom>
          <a:noFill/>
          <a:ln w="9525">
            <a:noFill/>
            <a:miter lim="800000"/>
            <a:headEnd/>
            <a:tailEnd/>
          </a:ln>
        </p:spPr>
        <p:txBody>
          <a:bodyPr wrap="none">
            <a:spAutoFit/>
          </a:bodyPr>
          <a:lstStyle/>
          <a:p>
            <a:r>
              <a:rPr lang="en-GB" sz="2000" dirty="0"/>
              <a:t>0.1%??</a:t>
            </a:r>
          </a:p>
        </p:txBody>
      </p:sp>
      <p:sp>
        <p:nvSpPr>
          <p:cNvPr id="23557" name="TextBox 4"/>
          <p:cNvSpPr txBox="1">
            <a:spLocks noChangeArrowheads="1"/>
          </p:cNvSpPr>
          <p:nvPr/>
        </p:nvSpPr>
        <p:spPr bwMode="auto">
          <a:xfrm>
            <a:off x="4479925" y="5743575"/>
            <a:ext cx="1053494" cy="400110"/>
          </a:xfrm>
          <a:prstGeom prst="rect">
            <a:avLst/>
          </a:prstGeom>
          <a:noFill/>
          <a:ln w="9525">
            <a:noFill/>
            <a:miter lim="800000"/>
            <a:headEnd/>
            <a:tailEnd/>
          </a:ln>
        </p:spPr>
        <p:txBody>
          <a:bodyPr wrap="none">
            <a:spAutoFit/>
          </a:bodyPr>
          <a:lstStyle/>
          <a:p>
            <a:r>
              <a:rPr lang="en-GB" sz="2000" dirty="0"/>
              <a:t>5% ???</a:t>
            </a:r>
          </a:p>
        </p:txBody>
      </p:sp>
      <p:sp>
        <p:nvSpPr>
          <p:cNvPr id="23558" name="TextBox 5"/>
          <p:cNvSpPr txBox="1">
            <a:spLocks noChangeArrowheads="1"/>
          </p:cNvSpPr>
          <p:nvPr/>
        </p:nvSpPr>
        <p:spPr bwMode="auto">
          <a:xfrm>
            <a:off x="3205163" y="5373688"/>
            <a:ext cx="1125629" cy="400110"/>
          </a:xfrm>
          <a:prstGeom prst="rect">
            <a:avLst/>
          </a:prstGeom>
          <a:noFill/>
          <a:ln w="9525">
            <a:noFill/>
            <a:miter lim="800000"/>
            <a:headEnd/>
            <a:tailEnd/>
          </a:ln>
        </p:spPr>
        <p:txBody>
          <a:bodyPr wrap="none">
            <a:spAutoFit/>
          </a:bodyPr>
          <a:lstStyle/>
          <a:p>
            <a:r>
              <a:rPr lang="en-GB" sz="2000" dirty="0"/>
              <a:t>1%????</a:t>
            </a:r>
          </a:p>
        </p:txBody>
      </p:sp>
      <p:sp>
        <p:nvSpPr>
          <p:cNvPr id="23560" name="TextBox 1"/>
          <p:cNvSpPr txBox="1">
            <a:spLocks noChangeArrowheads="1"/>
          </p:cNvSpPr>
          <p:nvPr/>
        </p:nvSpPr>
        <p:spPr bwMode="auto">
          <a:xfrm>
            <a:off x="5910263" y="5373688"/>
            <a:ext cx="1125629" cy="400110"/>
          </a:xfrm>
          <a:prstGeom prst="rect">
            <a:avLst/>
          </a:prstGeom>
          <a:noFill/>
          <a:ln w="9525">
            <a:noFill/>
            <a:miter lim="800000"/>
            <a:headEnd/>
            <a:tailEnd/>
          </a:ln>
        </p:spPr>
        <p:txBody>
          <a:bodyPr wrap="none">
            <a:spAutoFit/>
          </a:bodyPr>
          <a:lstStyle/>
          <a:p>
            <a:r>
              <a:rPr lang="en-GB" sz="2000" dirty="0"/>
              <a:t>3%????</a:t>
            </a:r>
          </a:p>
        </p:txBody>
      </p:sp>
      <p:grpSp>
        <p:nvGrpSpPr>
          <p:cNvPr id="23561" name="Group 9"/>
          <p:cNvGrpSpPr>
            <a:grpSpLocks/>
          </p:cNvGrpSpPr>
          <p:nvPr/>
        </p:nvGrpSpPr>
        <p:grpSpPr bwMode="auto">
          <a:xfrm>
            <a:off x="7121525" y="2974975"/>
            <a:ext cx="1687513" cy="3157538"/>
            <a:chOff x="1285852" y="2928934"/>
            <a:chExt cx="1687713" cy="3157688"/>
          </a:xfrm>
        </p:grpSpPr>
        <p:pic>
          <p:nvPicPr>
            <p:cNvPr id="23562" name="Picture 2"/>
            <p:cNvPicPr>
              <a:picLocks noChangeAspect="1" noChangeArrowheads="1"/>
            </p:cNvPicPr>
            <p:nvPr/>
          </p:nvPicPr>
          <p:blipFill>
            <a:blip r:embed="rId3" cstate="print"/>
            <a:srcRect/>
            <a:stretch>
              <a:fillRect/>
            </a:stretch>
          </p:blipFill>
          <p:spPr bwMode="auto">
            <a:xfrm>
              <a:off x="1285852" y="2928934"/>
              <a:ext cx="1687713" cy="2975179"/>
            </a:xfrm>
            <a:prstGeom prst="rect">
              <a:avLst/>
            </a:prstGeom>
            <a:noFill/>
            <a:ln w="9525">
              <a:noFill/>
              <a:miter lim="800000"/>
              <a:headEnd/>
              <a:tailEnd/>
            </a:ln>
          </p:spPr>
        </p:pic>
        <p:pic>
          <p:nvPicPr>
            <p:cNvPr id="23563" name="Picture 3" descr="C:\Users\Neil\AppData\Local\Microsoft\Windows\Temporary Internet Files\Low\Content.IE5\NKG1V0Q2\j0431553[1].png"/>
            <p:cNvPicPr>
              <a:picLocks noChangeAspect="1" noChangeArrowheads="1"/>
            </p:cNvPicPr>
            <p:nvPr/>
          </p:nvPicPr>
          <p:blipFill>
            <a:blip r:embed="rId4" cstate="print"/>
            <a:srcRect/>
            <a:stretch>
              <a:fillRect/>
            </a:stretch>
          </p:blipFill>
          <p:spPr bwMode="auto">
            <a:xfrm>
              <a:off x="1357290" y="4643446"/>
              <a:ext cx="428628" cy="428628"/>
            </a:xfrm>
            <a:prstGeom prst="rect">
              <a:avLst/>
            </a:prstGeom>
            <a:noFill/>
            <a:ln w="9525">
              <a:noFill/>
              <a:miter lim="800000"/>
              <a:headEnd/>
              <a:tailEnd/>
            </a:ln>
          </p:spPr>
        </p:pic>
        <p:pic>
          <p:nvPicPr>
            <p:cNvPr id="23564" name="Picture 3" descr="C:\Users\Neil\AppData\Local\Microsoft\Windows\Temporary Internet Files\Low\Content.IE5\NKG1V0Q2\j0431553[1].png"/>
            <p:cNvPicPr>
              <a:picLocks noChangeAspect="1" noChangeArrowheads="1"/>
            </p:cNvPicPr>
            <p:nvPr/>
          </p:nvPicPr>
          <p:blipFill>
            <a:blip r:embed="rId4" cstate="print"/>
            <a:srcRect/>
            <a:stretch>
              <a:fillRect/>
            </a:stretch>
          </p:blipFill>
          <p:spPr bwMode="auto">
            <a:xfrm rot="799491">
              <a:off x="1509409" y="5135820"/>
              <a:ext cx="428628" cy="508838"/>
            </a:xfrm>
            <a:prstGeom prst="rect">
              <a:avLst/>
            </a:prstGeom>
            <a:noFill/>
            <a:ln w="9525">
              <a:noFill/>
              <a:miter lim="800000"/>
              <a:headEnd/>
              <a:tailEnd/>
            </a:ln>
          </p:spPr>
        </p:pic>
        <p:pic>
          <p:nvPicPr>
            <p:cNvPr id="23565" name="Picture 3" descr="C:\Users\Neil\AppData\Local\Microsoft\Windows\Temporary Internet Files\Low\Content.IE5\NKG1V0Q2\j0431553[1].png"/>
            <p:cNvPicPr>
              <a:picLocks noChangeAspect="1" noChangeArrowheads="1"/>
            </p:cNvPicPr>
            <p:nvPr/>
          </p:nvPicPr>
          <p:blipFill>
            <a:blip r:embed="rId4" cstate="print"/>
            <a:srcRect/>
            <a:stretch>
              <a:fillRect/>
            </a:stretch>
          </p:blipFill>
          <p:spPr bwMode="auto">
            <a:xfrm rot="8577351">
              <a:off x="1443143" y="5657994"/>
              <a:ext cx="428628" cy="428628"/>
            </a:xfrm>
            <a:prstGeom prst="rect">
              <a:avLst/>
            </a:prstGeom>
            <a:noFill/>
            <a:ln w="9525">
              <a:noFill/>
              <a:miter lim="800000"/>
              <a:headEnd/>
              <a:tailEnd/>
            </a:ln>
          </p:spPr>
        </p:pic>
        <p:pic>
          <p:nvPicPr>
            <p:cNvPr id="23566" name="Picture 3" descr="C:\Users\Neil\AppData\Local\Microsoft\Windows\Temporary Internet Files\Low\Content.IE5\NKG1V0Q2\j0431553[1].png"/>
            <p:cNvPicPr>
              <a:picLocks noChangeAspect="1" noChangeArrowheads="1"/>
            </p:cNvPicPr>
            <p:nvPr/>
          </p:nvPicPr>
          <p:blipFill>
            <a:blip r:embed="rId4" cstate="print"/>
            <a:srcRect/>
            <a:stretch>
              <a:fillRect/>
            </a:stretch>
          </p:blipFill>
          <p:spPr bwMode="auto">
            <a:xfrm rot="2111028">
              <a:off x="1727377" y="4727780"/>
              <a:ext cx="428628" cy="428628"/>
            </a:xfrm>
            <a:prstGeom prst="rect">
              <a:avLst/>
            </a:prstGeom>
            <a:noFill/>
            <a:ln w="9525">
              <a:noFill/>
              <a:miter lim="800000"/>
              <a:headEnd/>
              <a:tailEnd/>
            </a:ln>
          </p:spPr>
        </p:pic>
      </p:gr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extLst>
      <p:ext uri="{BB962C8B-B14F-4D97-AF65-F5344CB8AC3E}">
        <p14:creationId xmlns:p14="http://schemas.microsoft.com/office/powerpoint/2010/main" val="23902085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560513" y="2503488"/>
            <a:ext cx="6073775" cy="1339850"/>
          </a:xfrm>
          <a:custGeom>
            <a:avLst/>
            <a:gdLst>
              <a:gd name="connsiteX0" fmla="*/ 2934586 w 6074464"/>
              <a:gd name="connsiteY0" fmla="*/ 63795 h 1339702"/>
              <a:gd name="connsiteX1" fmla="*/ 2934586 w 6074464"/>
              <a:gd name="connsiteY1" fmla="*/ 63795 h 1339702"/>
              <a:gd name="connsiteX2" fmla="*/ 978196 w 6074464"/>
              <a:gd name="connsiteY2" fmla="*/ 63795 h 1339702"/>
              <a:gd name="connsiteX3" fmla="*/ 829340 w 6074464"/>
              <a:gd name="connsiteY3" fmla="*/ 106325 h 1339702"/>
              <a:gd name="connsiteX4" fmla="*/ 765544 w 6074464"/>
              <a:gd name="connsiteY4" fmla="*/ 148855 h 1339702"/>
              <a:gd name="connsiteX5" fmla="*/ 489098 w 6074464"/>
              <a:gd name="connsiteY5" fmla="*/ 191386 h 1339702"/>
              <a:gd name="connsiteX6" fmla="*/ 340242 w 6074464"/>
              <a:gd name="connsiteY6" fmla="*/ 233916 h 1339702"/>
              <a:gd name="connsiteX7" fmla="*/ 255182 w 6074464"/>
              <a:gd name="connsiteY7" fmla="*/ 276446 h 1339702"/>
              <a:gd name="connsiteX8" fmla="*/ 191386 w 6074464"/>
              <a:gd name="connsiteY8" fmla="*/ 318976 h 1339702"/>
              <a:gd name="connsiteX9" fmla="*/ 63796 w 6074464"/>
              <a:gd name="connsiteY9" fmla="*/ 340241 h 1339702"/>
              <a:gd name="connsiteX10" fmla="*/ 21265 w 6074464"/>
              <a:gd name="connsiteY10" fmla="*/ 467832 h 1339702"/>
              <a:gd name="connsiteX11" fmla="*/ 63796 w 6074464"/>
              <a:gd name="connsiteY11" fmla="*/ 659218 h 1339702"/>
              <a:gd name="connsiteX12" fmla="*/ 42530 w 6074464"/>
              <a:gd name="connsiteY12" fmla="*/ 765544 h 1339702"/>
              <a:gd name="connsiteX13" fmla="*/ 0 w 6074464"/>
              <a:gd name="connsiteY13" fmla="*/ 829339 h 1339702"/>
              <a:gd name="connsiteX14" fmla="*/ 42530 w 6074464"/>
              <a:gd name="connsiteY14" fmla="*/ 893134 h 1339702"/>
              <a:gd name="connsiteX15" fmla="*/ 297712 w 6074464"/>
              <a:gd name="connsiteY15" fmla="*/ 1020725 h 1339702"/>
              <a:gd name="connsiteX16" fmla="*/ 467833 w 6074464"/>
              <a:gd name="connsiteY16" fmla="*/ 1041990 h 1339702"/>
              <a:gd name="connsiteX17" fmla="*/ 574158 w 6074464"/>
              <a:gd name="connsiteY17" fmla="*/ 1063255 h 1339702"/>
              <a:gd name="connsiteX18" fmla="*/ 850605 w 6074464"/>
              <a:gd name="connsiteY18" fmla="*/ 1105786 h 1339702"/>
              <a:gd name="connsiteX19" fmla="*/ 1041991 w 6074464"/>
              <a:gd name="connsiteY19" fmla="*/ 1127051 h 1339702"/>
              <a:gd name="connsiteX20" fmla="*/ 1190847 w 6074464"/>
              <a:gd name="connsiteY20" fmla="*/ 1148316 h 1339702"/>
              <a:gd name="connsiteX21" fmla="*/ 1360968 w 6074464"/>
              <a:gd name="connsiteY21" fmla="*/ 1169581 h 1339702"/>
              <a:gd name="connsiteX22" fmla="*/ 1467293 w 6074464"/>
              <a:gd name="connsiteY22" fmla="*/ 1190846 h 1339702"/>
              <a:gd name="connsiteX23" fmla="*/ 1616149 w 6074464"/>
              <a:gd name="connsiteY23" fmla="*/ 1212111 h 1339702"/>
              <a:gd name="connsiteX24" fmla="*/ 1850065 w 6074464"/>
              <a:gd name="connsiteY24" fmla="*/ 1254641 h 1339702"/>
              <a:gd name="connsiteX25" fmla="*/ 1977656 w 6074464"/>
              <a:gd name="connsiteY25" fmla="*/ 1275907 h 1339702"/>
              <a:gd name="connsiteX26" fmla="*/ 2105247 w 6074464"/>
              <a:gd name="connsiteY26" fmla="*/ 1318437 h 1339702"/>
              <a:gd name="connsiteX27" fmla="*/ 2169042 w 6074464"/>
              <a:gd name="connsiteY27" fmla="*/ 1339702 h 1339702"/>
              <a:gd name="connsiteX28" fmla="*/ 2445489 w 6074464"/>
              <a:gd name="connsiteY28" fmla="*/ 1275907 h 1339702"/>
              <a:gd name="connsiteX29" fmla="*/ 2573079 w 6074464"/>
              <a:gd name="connsiteY29" fmla="*/ 1254641 h 1339702"/>
              <a:gd name="connsiteX30" fmla="*/ 2806996 w 6074464"/>
              <a:gd name="connsiteY30" fmla="*/ 1190846 h 1339702"/>
              <a:gd name="connsiteX31" fmla="*/ 2998382 w 6074464"/>
              <a:gd name="connsiteY31" fmla="*/ 1169581 h 1339702"/>
              <a:gd name="connsiteX32" fmla="*/ 3211033 w 6074464"/>
              <a:gd name="connsiteY32" fmla="*/ 1212111 h 1339702"/>
              <a:gd name="connsiteX33" fmla="*/ 3274828 w 6074464"/>
              <a:gd name="connsiteY33" fmla="*/ 1233376 h 1339702"/>
              <a:gd name="connsiteX34" fmla="*/ 3848986 w 6074464"/>
              <a:gd name="connsiteY34" fmla="*/ 1254641 h 1339702"/>
              <a:gd name="connsiteX35" fmla="*/ 4210493 w 6074464"/>
              <a:gd name="connsiteY35" fmla="*/ 1254641 h 1339702"/>
              <a:gd name="connsiteX36" fmla="*/ 4274289 w 6074464"/>
              <a:gd name="connsiteY36" fmla="*/ 1233376 h 1339702"/>
              <a:gd name="connsiteX37" fmla="*/ 4486940 w 6074464"/>
              <a:gd name="connsiteY37" fmla="*/ 1212111 h 1339702"/>
              <a:gd name="connsiteX38" fmla="*/ 4912242 w 6074464"/>
              <a:gd name="connsiteY38" fmla="*/ 1233376 h 1339702"/>
              <a:gd name="connsiteX39" fmla="*/ 5018568 w 6074464"/>
              <a:gd name="connsiteY39" fmla="*/ 1254641 h 1339702"/>
              <a:gd name="connsiteX40" fmla="*/ 5146158 w 6074464"/>
              <a:gd name="connsiteY40" fmla="*/ 1275907 h 1339702"/>
              <a:gd name="connsiteX41" fmla="*/ 5507665 w 6074464"/>
              <a:gd name="connsiteY41" fmla="*/ 1233376 h 1339702"/>
              <a:gd name="connsiteX42" fmla="*/ 5592726 w 6074464"/>
              <a:gd name="connsiteY42" fmla="*/ 1190846 h 1339702"/>
              <a:gd name="connsiteX43" fmla="*/ 5741582 w 6074464"/>
              <a:gd name="connsiteY43" fmla="*/ 1105786 h 1339702"/>
              <a:gd name="connsiteX44" fmla="*/ 5869172 w 6074464"/>
              <a:gd name="connsiteY44" fmla="*/ 1063255 h 1339702"/>
              <a:gd name="connsiteX45" fmla="*/ 5996763 w 6074464"/>
              <a:gd name="connsiteY45" fmla="*/ 935665 h 1339702"/>
              <a:gd name="connsiteX46" fmla="*/ 6039293 w 6074464"/>
              <a:gd name="connsiteY46" fmla="*/ 893134 h 1339702"/>
              <a:gd name="connsiteX47" fmla="*/ 6039293 w 6074464"/>
              <a:gd name="connsiteY47" fmla="*/ 425302 h 1339702"/>
              <a:gd name="connsiteX48" fmla="*/ 6018028 w 6074464"/>
              <a:gd name="connsiteY48" fmla="*/ 191386 h 1339702"/>
              <a:gd name="connsiteX49" fmla="*/ 5252484 w 6074464"/>
              <a:gd name="connsiteY49" fmla="*/ 233916 h 1339702"/>
              <a:gd name="connsiteX50" fmla="*/ 4805916 w 6074464"/>
              <a:gd name="connsiteY50" fmla="*/ 212651 h 1339702"/>
              <a:gd name="connsiteX51" fmla="*/ 4572000 w 6074464"/>
              <a:gd name="connsiteY51" fmla="*/ 106325 h 1339702"/>
              <a:gd name="connsiteX52" fmla="*/ 4486940 w 6074464"/>
              <a:gd name="connsiteY52" fmla="*/ 85060 h 1339702"/>
              <a:gd name="connsiteX53" fmla="*/ 4423144 w 6074464"/>
              <a:gd name="connsiteY53" fmla="*/ 63795 h 1339702"/>
              <a:gd name="connsiteX54" fmla="*/ 4295554 w 6074464"/>
              <a:gd name="connsiteY54" fmla="*/ 0 h 1339702"/>
              <a:gd name="connsiteX55" fmla="*/ 3955312 w 6074464"/>
              <a:gd name="connsiteY55" fmla="*/ 42530 h 1339702"/>
              <a:gd name="connsiteX56" fmla="*/ 3572540 w 6074464"/>
              <a:gd name="connsiteY56" fmla="*/ 63795 h 1339702"/>
              <a:gd name="connsiteX57" fmla="*/ 3487479 w 6074464"/>
              <a:gd name="connsiteY57" fmla="*/ 85060 h 1339702"/>
              <a:gd name="connsiteX58" fmla="*/ 3211033 w 6074464"/>
              <a:gd name="connsiteY58" fmla="*/ 127590 h 1339702"/>
              <a:gd name="connsiteX59" fmla="*/ 2806996 w 6074464"/>
              <a:gd name="connsiteY59" fmla="*/ 106325 h 133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74464" h="1339702">
                <a:moveTo>
                  <a:pt x="2934586" y="63795"/>
                </a:moveTo>
                <a:lnTo>
                  <a:pt x="2934586" y="63795"/>
                </a:lnTo>
                <a:cubicBezTo>
                  <a:pt x="2452299" y="57188"/>
                  <a:pt x="1585004" y="11029"/>
                  <a:pt x="978196" y="63795"/>
                </a:cubicBezTo>
                <a:cubicBezTo>
                  <a:pt x="961700" y="65229"/>
                  <a:pt x="851597" y="95197"/>
                  <a:pt x="829340" y="106325"/>
                </a:cubicBezTo>
                <a:cubicBezTo>
                  <a:pt x="806481" y="117755"/>
                  <a:pt x="789035" y="138787"/>
                  <a:pt x="765544" y="148855"/>
                </a:cubicBezTo>
                <a:cubicBezTo>
                  <a:pt x="701087" y="176479"/>
                  <a:pt x="527517" y="187117"/>
                  <a:pt x="489098" y="191386"/>
                </a:cubicBezTo>
                <a:cubicBezTo>
                  <a:pt x="445933" y="202177"/>
                  <a:pt x="382953" y="215611"/>
                  <a:pt x="340242" y="233916"/>
                </a:cubicBezTo>
                <a:cubicBezTo>
                  <a:pt x="311105" y="246403"/>
                  <a:pt x="282705" y="260718"/>
                  <a:pt x="255182" y="276446"/>
                </a:cubicBezTo>
                <a:cubicBezTo>
                  <a:pt x="232992" y="289126"/>
                  <a:pt x="215632" y="310894"/>
                  <a:pt x="191386" y="318976"/>
                </a:cubicBezTo>
                <a:cubicBezTo>
                  <a:pt x="150482" y="332611"/>
                  <a:pt x="106326" y="333153"/>
                  <a:pt x="63796" y="340241"/>
                </a:cubicBezTo>
                <a:cubicBezTo>
                  <a:pt x="49619" y="382771"/>
                  <a:pt x="12473" y="423872"/>
                  <a:pt x="21265" y="467832"/>
                </a:cubicBezTo>
                <a:cubicBezTo>
                  <a:pt x="48262" y="602816"/>
                  <a:pt x="33763" y="539093"/>
                  <a:pt x="63796" y="659218"/>
                </a:cubicBezTo>
                <a:cubicBezTo>
                  <a:pt x="56707" y="694660"/>
                  <a:pt x="55221" y="731701"/>
                  <a:pt x="42530" y="765544"/>
                </a:cubicBezTo>
                <a:cubicBezTo>
                  <a:pt x="33556" y="789474"/>
                  <a:pt x="0" y="803782"/>
                  <a:pt x="0" y="829339"/>
                </a:cubicBezTo>
                <a:cubicBezTo>
                  <a:pt x="0" y="854896"/>
                  <a:pt x="25700" y="873900"/>
                  <a:pt x="42530" y="893134"/>
                </a:cubicBezTo>
                <a:cubicBezTo>
                  <a:pt x="162364" y="1030087"/>
                  <a:pt x="121171" y="997186"/>
                  <a:pt x="297712" y="1020725"/>
                </a:cubicBezTo>
                <a:cubicBezTo>
                  <a:pt x="354359" y="1028278"/>
                  <a:pt x="411349" y="1033300"/>
                  <a:pt x="467833" y="1041990"/>
                </a:cubicBezTo>
                <a:cubicBezTo>
                  <a:pt x="503556" y="1047486"/>
                  <a:pt x="538597" y="1056789"/>
                  <a:pt x="574158" y="1063255"/>
                </a:cubicBezTo>
                <a:cubicBezTo>
                  <a:pt x="652180" y="1077441"/>
                  <a:pt x="774162" y="1096230"/>
                  <a:pt x="850605" y="1105786"/>
                </a:cubicBezTo>
                <a:cubicBezTo>
                  <a:pt x="914297" y="1113748"/>
                  <a:pt x="978299" y="1119090"/>
                  <a:pt x="1041991" y="1127051"/>
                </a:cubicBezTo>
                <a:cubicBezTo>
                  <a:pt x="1091726" y="1133268"/>
                  <a:pt x="1141164" y="1141692"/>
                  <a:pt x="1190847" y="1148316"/>
                </a:cubicBezTo>
                <a:cubicBezTo>
                  <a:pt x="1247494" y="1155869"/>
                  <a:pt x="1304484" y="1160891"/>
                  <a:pt x="1360968" y="1169581"/>
                </a:cubicBezTo>
                <a:cubicBezTo>
                  <a:pt x="1396691" y="1175077"/>
                  <a:pt x="1431641" y="1184904"/>
                  <a:pt x="1467293" y="1190846"/>
                </a:cubicBezTo>
                <a:cubicBezTo>
                  <a:pt x="1516733" y="1199086"/>
                  <a:pt x="1566609" y="1204490"/>
                  <a:pt x="1616149" y="1212111"/>
                </a:cubicBezTo>
                <a:cubicBezTo>
                  <a:pt x="1819774" y="1243438"/>
                  <a:pt x="1667609" y="1221467"/>
                  <a:pt x="1850065" y="1254641"/>
                </a:cubicBezTo>
                <a:cubicBezTo>
                  <a:pt x="1892487" y="1262354"/>
                  <a:pt x="1935826" y="1265450"/>
                  <a:pt x="1977656" y="1275907"/>
                </a:cubicBezTo>
                <a:cubicBezTo>
                  <a:pt x="2021148" y="1286780"/>
                  <a:pt x="2062717" y="1304260"/>
                  <a:pt x="2105247" y="1318437"/>
                </a:cubicBezTo>
                <a:lnTo>
                  <a:pt x="2169042" y="1339702"/>
                </a:lnTo>
                <a:cubicBezTo>
                  <a:pt x="2582605" y="1288007"/>
                  <a:pt x="2148795" y="1356824"/>
                  <a:pt x="2445489" y="1275907"/>
                </a:cubicBezTo>
                <a:cubicBezTo>
                  <a:pt x="2487086" y="1264562"/>
                  <a:pt x="2530989" y="1263994"/>
                  <a:pt x="2573079" y="1254641"/>
                </a:cubicBezTo>
                <a:cubicBezTo>
                  <a:pt x="2719593" y="1222082"/>
                  <a:pt x="2544030" y="1220064"/>
                  <a:pt x="2806996" y="1190846"/>
                </a:cubicBezTo>
                <a:lnTo>
                  <a:pt x="2998382" y="1169581"/>
                </a:lnTo>
                <a:cubicBezTo>
                  <a:pt x="3069266" y="1183758"/>
                  <a:pt x="3142455" y="1189252"/>
                  <a:pt x="3211033" y="1212111"/>
                </a:cubicBezTo>
                <a:cubicBezTo>
                  <a:pt x="3232298" y="1219199"/>
                  <a:pt x="3252462" y="1231885"/>
                  <a:pt x="3274828" y="1233376"/>
                </a:cubicBezTo>
                <a:cubicBezTo>
                  <a:pt x="3465921" y="1246115"/>
                  <a:pt x="3657600" y="1247553"/>
                  <a:pt x="3848986" y="1254641"/>
                </a:cubicBezTo>
                <a:cubicBezTo>
                  <a:pt x="3999776" y="1304906"/>
                  <a:pt x="3923224" y="1288438"/>
                  <a:pt x="4210493" y="1254641"/>
                </a:cubicBezTo>
                <a:cubicBezTo>
                  <a:pt x="4232755" y="1252022"/>
                  <a:pt x="4252134" y="1236784"/>
                  <a:pt x="4274289" y="1233376"/>
                </a:cubicBezTo>
                <a:cubicBezTo>
                  <a:pt x="4344698" y="1222544"/>
                  <a:pt x="4416056" y="1219199"/>
                  <a:pt x="4486940" y="1212111"/>
                </a:cubicBezTo>
                <a:cubicBezTo>
                  <a:pt x="4628707" y="1219199"/>
                  <a:pt x="4770750" y="1222057"/>
                  <a:pt x="4912242" y="1233376"/>
                </a:cubicBezTo>
                <a:cubicBezTo>
                  <a:pt x="4948271" y="1236258"/>
                  <a:pt x="4983007" y="1248175"/>
                  <a:pt x="5018568" y="1254641"/>
                </a:cubicBezTo>
                <a:cubicBezTo>
                  <a:pt x="5060989" y="1262354"/>
                  <a:pt x="5103628" y="1268818"/>
                  <a:pt x="5146158" y="1275907"/>
                </a:cubicBezTo>
                <a:cubicBezTo>
                  <a:pt x="5220042" y="1270223"/>
                  <a:pt x="5406214" y="1271420"/>
                  <a:pt x="5507665" y="1233376"/>
                </a:cubicBezTo>
                <a:cubicBezTo>
                  <a:pt x="5537347" y="1222245"/>
                  <a:pt x="5564896" y="1206026"/>
                  <a:pt x="5592726" y="1190846"/>
                </a:cubicBezTo>
                <a:cubicBezTo>
                  <a:pt x="5642896" y="1163481"/>
                  <a:pt x="5689694" y="1129735"/>
                  <a:pt x="5741582" y="1105786"/>
                </a:cubicBezTo>
                <a:cubicBezTo>
                  <a:pt x="5782286" y="1086999"/>
                  <a:pt x="5869172" y="1063255"/>
                  <a:pt x="5869172" y="1063255"/>
                </a:cubicBezTo>
                <a:lnTo>
                  <a:pt x="5996763" y="935665"/>
                </a:lnTo>
                <a:lnTo>
                  <a:pt x="6039293" y="893134"/>
                </a:lnTo>
                <a:cubicBezTo>
                  <a:pt x="6102377" y="703881"/>
                  <a:pt x="6066723" y="836761"/>
                  <a:pt x="6039293" y="425302"/>
                </a:cubicBezTo>
                <a:cubicBezTo>
                  <a:pt x="6034085" y="347182"/>
                  <a:pt x="6025116" y="269358"/>
                  <a:pt x="6018028" y="191386"/>
                </a:cubicBezTo>
                <a:cubicBezTo>
                  <a:pt x="5742464" y="214350"/>
                  <a:pt x="5550307" y="233916"/>
                  <a:pt x="5252484" y="233916"/>
                </a:cubicBezTo>
                <a:cubicBezTo>
                  <a:pt x="5103459" y="233916"/>
                  <a:pt x="4954772" y="219739"/>
                  <a:pt x="4805916" y="212651"/>
                </a:cubicBezTo>
                <a:cubicBezTo>
                  <a:pt x="4614741" y="148926"/>
                  <a:pt x="4952336" y="264799"/>
                  <a:pt x="4572000" y="106325"/>
                </a:cubicBezTo>
                <a:cubicBezTo>
                  <a:pt x="4545022" y="95084"/>
                  <a:pt x="4515041" y="93089"/>
                  <a:pt x="4486940" y="85060"/>
                </a:cubicBezTo>
                <a:cubicBezTo>
                  <a:pt x="4465387" y="78902"/>
                  <a:pt x="4444409" y="70883"/>
                  <a:pt x="4423144" y="63795"/>
                </a:cubicBezTo>
                <a:cubicBezTo>
                  <a:pt x="4390889" y="42292"/>
                  <a:pt x="4339574" y="0"/>
                  <a:pt x="4295554" y="0"/>
                </a:cubicBezTo>
                <a:cubicBezTo>
                  <a:pt x="4019758" y="0"/>
                  <a:pt x="4165421" y="25021"/>
                  <a:pt x="3955312" y="42530"/>
                </a:cubicBezTo>
                <a:cubicBezTo>
                  <a:pt x="3827966" y="53142"/>
                  <a:pt x="3700131" y="56707"/>
                  <a:pt x="3572540" y="63795"/>
                </a:cubicBezTo>
                <a:cubicBezTo>
                  <a:pt x="3544186" y="70883"/>
                  <a:pt x="3516138" y="79328"/>
                  <a:pt x="3487479" y="85060"/>
                </a:cubicBezTo>
                <a:cubicBezTo>
                  <a:pt x="3413713" y="99813"/>
                  <a:pt x="3282529" y="117376"/>
                  <a:pt x="3211033" y="127590"/>
                </a:cubicBezTo>
                <a:cubicBezTo>
                  <a:pt x="2934903" y="99977"/>
                  <a:pt x="3069619" y="106325"/>
                  <a:pt x="2806996" y="106325"/>
                </a:cubicBezTo>
              </a:path>
            </a:pathLst>
          </a:custGeom>
          <a:gradFill flip="none" rotWithShape="1">
            <a:gsLst>
              <a:gs pos="0">
                <a:srgbClr val="6699FF"/>
              </a:gs>
              <a:gs pos="50000">
                <a:schemeClr val="bg2"/>
              </a:gs>
              <a:gs pos="100000">
                <a:schemeClr val="tx2">
                  <a:lumMod val="40000"/>
                  <a:lumOff val="60000"/>
                </a:schemeClr>
              </a:gs>
            </a:gsLst>
            <a:lin ang="10800000" scaled="1"/>
            <a:tileRect/>
          </a:gra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p>
        </p:txBody>
      </p:sp>
      <p:sp>
        <p:nvSpPr>
          <p:cNvPr id="24578" name="Rectangle 1"/>
          <p:cNvSpPr>
            <a:spLocks noChangeArrowheads="1"/>
          </p:cNvSpPr>
          <p:nvPr/>
        </p:nvSpPr>
        <p:spPr bwMode="auto">
          <a:xfrm>
            <a:off x="966788" y="4221163"/>
            <a:ext cx="5832475" cy="923925"/>
          </a:xfrm>
          <a:prstGeom prst="rect">
            <a:avLst/>
          </a:prstGeom>
          <a:noFill/>
          <a:ln w="9525">
            <a:noFill/>
            <a:miter lim="800000"/>
            <a:headEnd/>
            <a:tailEnd/>
          </a:ln>
        </p:spPr>
        <p:txBody>
          <a:bodyPr>
            <a:spAutoFit/>
          </a:bodyPr>
          <a:lstStyle/>
          <a:p>
            <a:r>
              <a:rPr lang="en-GB" dirty="0"/>
              <a:t>Consider what your business could do with a share of that additional money and you quickly realise why it is important to reduce losses to fraud. </a:t>
            </a:r>
          </a:p>
        </p:txBody>
      </p:sp>
      <p:sp>
        <p:nvSpPr>
          <p:cNvPr id="24579" name="TextBox 1"/>
          <p:cNvSpPr txBox="1">
            <a:spLocks noChangeArrowheads="1"/>
          </p:cNvSpPr>
          <p:nvPr/>
        </p:nvSpPr>
        <p:spPr bwMode="auto">
          <a:xfrm>
            <a:off x="1725649" y="1380428"/>
            <a:ext cx="6684963" cy="646331"/>
          </a:xfrm>
          <a:prstGeom prst="rect">
            <a:avLst/>
          </a:prstGeom>
          <a:noFill/>
          <a:ln w="9525">
            <a:noFill/>
            <a:miter lim="800000"/>
            <a:headEnd/>
            <a:tailEnd/>
          </a:ln>
        </p:spPr>
        <p:txBody>
          <a:bodyPr wrap="square">
            <a:spAutoFit/>
          </a:bodyPr>
          <a:lstStyle/>
          <a:p>
            <a:r>
              <a:rPr lang="en-GB" dirty="0"/>
              <a:t>The estimated average percentage business revenue lost to fraud in 2021/22 was  5%</a:t>
            </a:r>
          </a:p>
        </p:txBody>
      </p:sp>
      <p:sp>
        <p:nvSpPr>
          <p:cNvPr id="24580" name="TextBox 2"/>
          <p:cNvSpPr txBox="1">
            <a:spLocks noChangeArrowheads="1"/>
          </p:cNvSpPr>
          <p:nvPr/>
        </p:nvSpPr>
        <p:spPr bwMode="auto">
          <a:xfrm>
            <a:off x="1725649" y="3012341"/>
            <a:ext cx="5899372" cy="830997"/>
          </a:xfrm>
          <a:prstGeom prst="rect">
            <a:avLst/>
          </a:prstGeom>
          <a:noFill/>
          <a:ln w="9525">
            <a:noFill/>
            <a:miter lim="800000"/>
            <a:headEnd/>
            <a:tailEnd/>
          </a:ln>
        </p:spPr>
        <p:txBody>
          <a:bodyPr wrap="none">
            <a:spAutoFit/>
          </a:bodyPr>
          <a:lstStyle/>
          <a:p>
            <a:pPr algn="ctr"/>
            <a:r>
              <a:rPr lang="en-GB" sz="2400" dirty="0"/>
              <a:t>That is £50,000 for every </a:t>
            </a:r>
            <a:r>
              <a:rPr lang="en-GB" sz="2400"/>
              <a:t>£1m of </a:t>
            </a:r>
            <a:r>
              <a:rPr lang="en-GB" sz="2400" dirty="0"/>
              <a:t>revenue </a:t>
            </a:r>
          </a:p>
          <a:p>
            <a:pPr algn="ctr"/>
            <a:endParaRPr lang="en-GB"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53890"/>
            <a:ext cx="1052488" cy="270046"/>
          </a:xfrm>
          <a:prstGeom prst="rect">
            <a:avLst/>
          </a:prstGeom>
        </p:spPr>
      </p:pic>
    </p:spTree>
    <p:extLst>
      <p:ext uri="{BB962C8B-B14F-4D97-AF65-F5344CB8AC3E}">
        <p14:creationId xmlns:p14="http://schemas.microsoft.com/office/powerpoint/2010/main" val="22576576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684213" y="382588"/>
            <a:ext cx="59547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3200" b="1"/>
              <a:t>Increase your business value </a:t>
            </a:r>
          </a:p>
        </p:txBody>
      </p:sp>
      <p:sp>
        <p:nvSpPr>
          <p:cNvPr id="3075" name="Text Box 3"/>
          <p:cNvSpPr txBox="1">
            <a:spLocks noChangeArrowheads="1"/>
          </p:cNvSpPr>
          <p:nvPr/>
        </p:nvSpPr>
        <p:spPr bwMode="auto">
          <a:xfrm>
            <a:off x="1403350" y="1052513"/>
            <a:ext cx="69945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3200"/>
              <a:t>without having to increase turnover….</a:t>
            </a:r>
          </a:p>
        </p:txBody>
      </p:sp>
      <p:sp>
        <p:nvSpPr>
          <p:cNvPr id="3076" name="Line 6"/>
          <p:cNvSpPr>
            <a:spLocks noChangeShapeType="1"/>
          </p:cNvSpPr>
          <p:nvPr/>
        </p:nvSpPr>
        <p:spPr bwMode="auto">
          <a:xfrm flipV="1">
            <a:off x="5148263" y="2420938"/>
            <a:ext cx="2160587" cy="1655762"/>
          </a:xfrm>
          <a:prstGeom prst="line">
            <a:avLst/>
          </a:prstGeom>
          <a:noFill/>
          <a:ln w="47625">
            <a:solidFill>
              <a:srgbClr val="123A7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3077" name="Text Box 7"/>
          <p:cNvSpPr txBox="1">
            <a:spLocks noChangeArrowheads="1"/>
          </p:cNvSpPr>
          <p:nvPr/>
        </p:nvSpPr>
        <p:spPr bwMode="auto">
          <a:xfrm>
            <a:off x="6589713" y="2060575"/>
            <a:ext cx="18494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marL="176213" indent="-17621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000" b="1">
                <a:solidFill>
                  <a:srgbClr val="123A78"/>
                </a:solidFill>
              </a:rPr>
              <a:t>Business value</a:t>
            </a:r>
          </a:p>
        </p:txBody>
      </p:sp>
      <p:sp>
        <p:nvSpPr>
          <p:cNvPr id="3078" name="Line 8"/>
          <p:cNvSpPr>
            <a:spLocks noChangeShapeType="1"/>
          </p:cNvSpPr>
          <p:nvPr/>
        </p:nvSpPr>
        <p:spPr bwMode="auto">
          <a:xfrm>
            <a:off x="5148263" y="2420938"/>
            <a:ext cx="2305050" cy="1584325"/>
          </a:xfrm>
          <a:prstGeom prst="line">
            <a:avLst/>
          </a:prstGeom>
          <a:noFill/>
          <a:ln w="476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3079" name="Text Box 9"/>
          <p:cNvSpPr txBox="1">
            <a:spLocks noChangeArrowheads="1"/>
          </p:cNvSpPr>
          <p:nvPr/>
        </p:nvSpPr>
        <p:spPr bwMode="auto">
          <a:xfrm>
            <a:off x="6732588" y="4078288"/>
            <a:ext cx="16525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marL="176213" indent="-17621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000" b="1">
                <a:solidFill>
                  <a:srgbClr val="FD2C27"/>
                </a:solidFill>
              </a:rPr>
              <a:t>Fraud Losses</a:t>
            </a:r>
          </a:p>
        </p:txBody>
      </p:sp>
      <p:sp>
        <p:nvSpPr>
          <p:cNvPr id="3080" name="Rectangle 10"/>
          <p:cNvSpPr>
            <a:spLocks noChangeArrowheads="1"/>
          </p:cNvSpPr>
          <p:nvPr/>
        </p:nvSpPr>
        <p:spPr bwMode="auto">
          <a:xfrm>
            <a:off x="395288" y="4292600"/>
            <a:ext cx="403225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At its most basic level, reducing fraud losses increases business value. </a:t>
            </a:r>
          </a:p>
          <a:p>
            <a:pPr eaLnBrk="1" hangingPunct="1"/>
            <a:endParaRPr lang="en-GB" altLang="en-US"/>
          </a:p>
          <a:p>
            <a:pPr eaLnBrk="1" hangingPunct="1"/>
            <a:r>
              <a:rPr lang="en-GB" altLang="en-US"/>
              <a:t>All businesses from self employed individuals through to large multi-nationals face financial crime risks whether from: theft; fraud; bribery and corruption, or money laundering.</a:t>
            </a:r>
          </a:p>
        </p:txBody>
      </p:sp>
      <p:pic>
        <p:nvPicPr>
          <p:cNvPr id="3081" name="Picture 13" descr="chart man silouet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844675"/>
            <a:ext cx="2376488"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Line 14"/>
          <p:cNvSpPr>
            <a:spLocks noChangeShapeType="1"/>
          </p:cNvSpPr>
          <p:nvPr/>
        </p:nvSpPr>
        <p:spPr bwMode="auto">
          <a:xfrm flipV="1">
            <a:off x="4859338" y="1844675"/>
            <a:ext cx="0" cy="27368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83" name="Line 15"/>
          <p:cNvSpPr>
            <a:spLocks noChangeShapeType="1"/>
          </p:cNvSpPr>
          <p:nvPr/>
        </p:nvSpPr>
        <p:spPr bwMode="auto">
          <a:xfrm flipV="1">
            <a:off x="4859338" y="4581525"/>
            <a:ext cx="3816350" cy="1588"/>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320" y="85879"/>
            <a:ext cx="1534542" cy="3937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spect="1" noChangeArrowheads="1"/>
          </p:cNvSpPr>
          <p:nvPr/>
        </p:nvSpPr>
        <p:spPr bwMode="auto">
          <a:xfrm>
            <a:off x="468313" y="412750"/>
            <a:ext cx="5976937" cy="6223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36000" rIns="36000" bIns="36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dirty="0"/>
              <a:t>In addition to the financial consequences fraud can adversely impact the business in a number of key ways</a:t>
            </a: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320" y="85879"/>
            <a:ext cx="1534542" cy="393731"/>
          </a:xfrm>
          <a:prstGeom prst="rect">
            <a:avLst/>
          </a:prstGeom>
        </p:spPr>
      </p:pic>
      <p:pic>
        <p:nvPicPr>
          <p:cNvPr id="21" name="Picture 20">
            <a:extLst>
              <a:ext uri="{FF2B5EF4-FFF2-40B4-BE49-F238E27FC236}">
                <a16:creationId xmlns:a16="http://schemas.microsoft.com/office/drawing/2014/main" id="{7D9DED90-21C3-0447-9046-72ACD062C8BB}"/>
              </a:ext>
            </a:extLst>
          </p:cNvPr>
          <p:cNvPicPr/>
          <p:nvPr/>
        </p:nvPicPr>
        <p:blipFill>
          <a:blip r:embed="rId3" cstate="screen">
            <a:extLst>
              <a:ext uri="{28A0092B-C50C-407E-A947-70E740481C1C}">
                <a14:useLocalDpi xmlns:a14="http://schemas.microsoft.com/office/drawing/2010/main" val="0"/>
              </a:ext>
            </a:extLst>
          </a:blip>
          <a:stretch>
            <a:fillRect/>
          </a:stretch>
        </p:blipFill>
        <p:spPr>
          <a:xfrm>
            <a:off x="1763688" y="1035050"/>
            <a:ext cx="6192688" cy="56343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advClick="0" advTm="12000">
        <p14:reveal/>
      </p:transition>
    </mc:Choice>
    <mc:Fallback xmlns="">
      <p:transition spd="slow" advClick="0" advTm="12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5596E1-464F-E342-A521-BCF3FE418B50}"/>
              </a:ext>
            </a:extLst>
          </p:cNvPr>
          <p:cNvSpPr>
            <a:spLocks noChangeAspect="1" noChangeArrowheads="1"/>
          </p:cNvSpPr>
          <p:nvPr/>
        </p:nvSpPr>
        <p:spPr bwMode="auto">
          <a:xfrm>
            <a:off x="468313" y="412750"/>
            <a:ext cx="5976937" cy="6223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36000" rIns="36000" bIns="36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dirty="0"/>
              <a:t>In addition to business impacts fraud adversely impacts people, their communities and the world around us</a:t>
            </a:r>
          </a:p>
        </p:txBody>
      </p:sp>
      <p:graphicFrame>
        <p:nvGraphicFramePr>
          <p:cNvPr id="5" name="Diagram 4">
            <a:extLst>
              <a:ext uri="{FF2B5EF4-FFF2-40B4-BE49-F238E27FC236}">
                <a16:creationId xmlns:a16="http://schemas.microsoft.com/office/drawing/2014/main" id="{DE9A831B-1826-A448-A045-3E5CC5C05EF9}"/>
              </a:ext>
            </a:extLst>
          </p:cNvPr>
          <p:cNvGraphicFramePr/>
          <p:nvPr>
            <p:extLst>
              <p:ext uri="{D42A27DB-BD31-4B8C-83A1-F6EECF244321}">
                <p14:modId xmlns:p14="http://schemas.microsoft.com/office/powerpoint/2010/main" val="632555218"/>
              </p:ext>
            </p:extLst>
          </p:nvPr>
        </p:nvGraphicFramePr>
        <p:xfrm>
          <a:off x="1115616" y="1124744"/>
          <a:ext cx="6792416"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EBCEA760-C7F6-BA41-BA9A-EAB9F54AE59A}"/>
              </a:ext>
            </a:extLst>
          </p:cNvPr>
          <p:cNvSpPr txBox="1"/>
          <p:nvPr/>
        </p:nvSpPr>
        <p:spPr>
          <a:xfrm>
            <a:off x="5148064" y="2636912"/>
            <a:ext cx="825867" cy="369332"/>
          </a:xfrm>
          <a:prstGeom prst="rect">
            <a:avLst/>
          </a:prstGeom>
          <a:noFill/>
        </p:spPr>
        <p:txBody>
          <a:bodyPr wrap="none" rtlCol="0">
            <a:spAutoFit/>
          </a:bodyPr>
          <a:lstStyle/>
          <a:p>
            <a:r>
              <a:rPr lang="en-US" dirty="0"/>
              <a:t>Funds</a:t>
            </a:r>
          </a:p>
        </p:txBody>
      </p:sp>
      <p:sp>
        <p:nvSpPr>
          <p:cNvPr id="7" name="TextBox 6">
            <a:extLst>
              <a:ext uri="{FF2B5EF4-FFF2-40B4-BE49-F238E27FC236}">
                <a16:creationId xmlns:a16="http://schemas.microsoft.com/office/drawing/2014/main" id="{B89BB1B8-CF51-C144-9B91-65EB3D23582B}"/>
              </a:ext>
            </a:extLst>
          </p:cNvPr>
          <p:cNvSpPr txBox="1"/>
          <p:nvPr/>
        </p:nvSpPr>
        <p:spPr>
          <a:xfrm>
            <a:off x="1691680" y="4581128"/>
            <a:ext cx="992579" cy="369332"/>
          </a:xfrm>
          <a:prstGeom prst="rect">
            <a:avLst/>
          </a:prstGeom>
          <a:noFill/>
        </p:spPr>
        <p:txBody>
          <a:bodyPr wrap="none" rtlCol="0">
            <a:spAutoFit/>
          </a:bodyPr>
          <a:lstStyle/>
          <a:p>
            <a:r>
              <a:rPr lang="en-US" dirty="0"/>
              <a:t>Impacts</a:t>
            </a:r>
          </a:p>
        </p:txBody>
      </p:sp>
      <p:pic>
        <p:nvPicPr>
          <p:cNvPr id="8" name="Picture 7">
            <a:extLst>
              <a:ext uri="{FF2B5EF4-FFF2-40B4-BE49-F238E27FC236}">
                <a16:creationId xmlns:a16="http://schemas.microsoft.com/office/drawing/2014/main" id="{8F573C65-C242-DE4E-8B5D-6BA2F1C91F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52320" y="85879"/>
            <a:ext cx="1534542" cy="393731"/>
          </a:xfrm>
          <a:prstGeom prst="rect">
            <a:avLst/>
          </a:prstGeom>
        </p:spPr>
      </p:pic>
    </p:spTree>
    <p:extLst>
      <p:ext uri="{BB962C8B-B14F-4D97-AF65-F5344CB8AC3E}">
        <p14:creationId xmlns:p14="http://schemas.microsoft.com/office/powerpoint/2010/main" val="333569056"/>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1" descr="sa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692150"/>
            <a:ext cx="2987675"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4"/>
          <p:cNvSpPr txBox="1">
            <a:spLocks noChangeArrowheads="1"/>
          </p:cNvSpPr>
          <p:nvPr/>
        </p:nvSpPr>
        <p:spPr bwMode="auto">
          <a:xfrm>
            <a:off x="1258888" y="333375"/>
            <a:ext cx="44021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3200" b="1"/>
              <a:t>Securing Your Assets</a:t>
            </a:r>
          </a:p>
        </p:txBody>
      </p:sp>
      <p:pic>
        <p:nvPicPr>
          <p:cNvPr id="4100" name="Picture 8" descr="cctv camera behind security g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2781300"/>
            <a:ext cx="2408238"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cctv camer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7969" y="4468813"/>
            <a:ext cx="22606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lock and cha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75" y="4868863"/>
            <a:ext cx="2459038"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 Box 12"/>
          <p:cNvSpPr txBox="1">
            <a:spLocks noChangeArrowheads="1"/>
          </p:cNvSpPr>
          <p:nvPr/>
        </p:nvSpPr>
        <p:spPr bwMode="auto">
          <a:xfrm>
            <a:off x="395288" y="1268413"/>
            <a:ext cx="4989512"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Most businesses wouldn’t dream of doing without some form of physical security to protect their assets.</a:t>
            </a:r>
          </a:p>
        </p:txBody>
      </p:sp>
      <p:pic>
        <p:nvPicPr>
          <p:cNvPr id="4104" name="Picture 13" descr="security grill on windo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2565400"/>
            <a:ext cx="1360487"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52320" y="85879"/>
            <a:ext cx="1534542" cy="3937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advClick="0" advTm="4000">
        <p14:reveal/>
      </p:transition>
    </mc:Choice>
    <mc:Fallback xmlns="">
      <p:transition spd="slow" advClick="0" advTm="4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burgler with alarm ringing"/>
          <p:cNvPicPr>
            <a:picLocks noChangeAspect="1" noChangeArrowheads="1"/>
          </p:cNvPicPr>
          <p:nvPr/>
        </p:nvPicPr>
        <p:blipFill>
          <a:blip r:embed="rId2" cstate="print">
            <a:lum bright="20000"/>
            <a:extLst>
              <a:ext uri="{28A0092B-C50C-407E-A947-70E740481C1C}">
                <a14:useLocalDpi xmlns:a14="http://schemas.microsoft.com/office/drawing/2010/main" val="0"/>
              </a:ext>
            </a:extLst>
          </a:blip>
          <a:srcRect/>
          <a:stretch>
            <a:fillRect/>
          </a:stretch>
        </p:blipFill>
        <p:spPr bwMode="auto">
          <a:xfrm>
            <a:off x="684213" y="836613"/>
            <a:ext cx="3221037"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5"/>
          <p:cNvSpPr txBox="1">
            <a:spLocks noChangeArrowheads="1"/>
          </p:cNvSpPr>
          <p:nvPr/>
        </p:nvSpPr>
        <p:spPr bwMode="auto">
          <a:xfrm>
            <a:off x="4284663" y="1196975"/>
            <a:ext cx="4105275"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The reality is that someone can steal your money without coming anywhere near your premises.</a:t>
            </a:r>
          </a:p>
          <a:p>
            <a:pPr eaLnBrk="1" hangingPunct="1"/>
            <a:endParaRPr lang="en-GB" altLang="en-US"/>
          </a:p>
          <a:p>
            <a:pPr eaLnBrk="1" hangingPunct="1"/>
            <a:r>
              <a:rPr lang="en-GB" altLang="en-US"/>
              <a:t>Ordering goods or services over the internet; on-line banking; smart phones, and greater use of mobile technologies, amongst other things have all increased the risk from fraud.</a:t>
            </a:r>
          </a:p>
        </p:txBody>
      </p:sp>
      <p:sp>
        <p:nvSpPr>
          <p:cNvPr id="5124" name="Rectangle 6"/>
          <p:cNvSpPr>
            <a:spLocks noChangeArrowheads="1"/>
          </p:cNvSpPr>
          <p:nvPr/>
        </p:nvSpPr>
        <p:spPr bwMode="auto">
          <a:xfrm>
            <a:off x="539750" y="4365625"/>
            <a:ext cx="8135938"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As well as internal fraud the above advances in particular mean that businesses of all sizes are also at risk from fraudsters external to the organisation. This means that even sole traders with no employees still need to be aware of and manage the risk of fraud.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320" y="85879"/>
            <a:ext cx="1534542" cy="3937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advClick="0" advTm="16000">
        <p14:reveal/>
      </p:transition>
    </mc:Choice>
    <mc:Fallback xmlns="">
      <p:transition spd="slow" advClick="0" advTm="16000">
        <p:fade/>
      </p:transition>
    </mc:Fallback>
  </mc:AlternateContent>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4546</TotalTime>
  <Words>978</Words>
  <Application>Microsoft Macintosh PowerPoint</Application>
  <PresentationFormat>On-screen Show (4:3)</PresentationFormat>
  <Paragraphs>83</Paragraphs>
  <Slides>14</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Engage With The Honest Majority</vt:lpstr>
      <vt:lpstr>An Holistic Approach</vt:lpstr>
      <vt:lpstr>An Holistic Approach</vt:lpstr>
      <vt:lpstr>PowerPoint Presentation</vt:lpstr>
    </vt:vector>
  </TitlesOfParts>
  <Manager/>
  <Company>FMRC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
  <cp:keywords/>
  <dc:description/>
  <cp:lastModifiedBy>Neil Tyson</cp:lastModifiedBy>
  <cp:revision>68</cp:revision>
  <dcterms:created xsi:type="dcterms:W3CDTF">2011-12-15T10:45:37Z</dcterms:created>
  <dcterms:modified xsi:type="dcterms:W3CDTF">2022-12-15T09:26:49Z</dcterms:modified>
  <cp:category/>
</cp:coreProperties>
</file>