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6" r:id="rId3"/>
    <p:sldId id="258" r:id="rId4"/>
    <p:sldId id="259" r:id="rId5"/>
    <p:sldId id="261" r:id="rId6"/>
    <p:sldId id="257" r:id="rId7"/>
    <p:sldId id="263" r:id="rId8"/>
    <p:sldId id="264" r:id="rId9"/>
    <p:sldId id="265"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AD52"/>
    <a:srgbClr val="FFC05E"/>
    <a:srgbClr val="D144D3"/>
    <a:srgbClr val="EB4FED"/>
    <a:srgbClr val="E45538"/>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autoAdjust="0"/>
    <p:restoredTop sz="94643"/>
  </p:normalViewPr>
  <p:slideViewPr>
    <p:cSldViewPr>
      <p:cViewPr varScale="1">
        <p:scale>
          <a:sx n="90" d="100"/>
          <a:sy n="90" d="100"/>
        </p:scale>
        <p:origin x="220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F0F611-666F-FD40-BD23-D30D8CA0864F}" type="datetimeFigureOut">
              <a:rPr lang="en-US" smtClean="0"/>
              <a:t>6/15/16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6E8CD-ADB5-514A-9BFD-547E3A3A0880}" type="slidenum">
              <a:rPr lang="en-US" smtClean="0"/>
              <a:t>‹#›</a:t>
            </a:fld>
            <a:endParaRPr lang="en-US"/>
          </a:p>
        </p:txBody>
      </p:sp>
    </p:spTree>
    <p:extLst>
      <p:ext uri="{BB962C8B-B14F-4D97-AF65-F5344CB8AC3E}">
        <p14:creationId xmlns:p14="http://schemas.microsoft.com/office/powerpoint/2010/main" val="27196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66E8CD-ADB5-514A-9BFD-547E3A3A0880}" type="slidenum">
              <a:rPr lang="en-US" smtClean="0"/>
              <a:t>1</a:t>
            </a:fld>
            <a:endParaRPr lang="en-US"/>
          </a:p>
        </p:txBody>
      </p:sp>
    </p:spTree>
    <p:extLst>
      <p:ext uri="{BB962C8B-B14F-4D97-AF65-F5344CB8AC3E}">
        <p14:creationId xmlns:p14="http://schemas.microsoft.com/office/powerpoint/2010/main" val="1823378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6322149E-A525-4154-8363-EE0248539180}" type="slidenum">
              <a:rPr lang="en-GB" altLang="en-US"/>
              <a:pPr/>
              <a:t>‹#›</a:t>
            </a:fld>
            <a:endParaRPr lang="en-GB" altLang="en-US"/>
          </a:p>
        </p:txBody>
      </p:sp>
    </p:spTree>
    <p:extLst>
      <p:ext uri="{BB962C8B-B14F-4D97-AF65-F5344CB8AC3E}">
        <p14:creationId xmlns:p14="http://schemas.microsoft.com/office/powerpoint/2010/main" val="1878598791"/>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D2567DC2-32B4-401A-AED8-61E77E2211F5}" type="slidenum">
              <a:rPr lang="en-GB" altLang="en-US"/>
              <a:pPr/>
              <a:t>‹#›</a:t>
            </a:fld>
            <a:endParaRPr lang="en-GB" altLang="en-US"/>
          </a:p>
        </p:txBody>
      </p:sp>
    </p:spTree>
    <p:extLst>
      <p:ext uri="{BB962C8B-B14F-4D97-AF65-F5344CB8AC3E}">
        <p14:creationId xmlns:p14="http://schemas.microsoft.com/office/powerpoint/2010/main" val="2314578257"/>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D9696DC8-B77A-490A-9D47-EB1979588BF7}" type="slidenum">
              <a:rPr lang="en-GB" altLang="en-US"/>
              <a:pPr/>
              <a:t>‹#›</a:t>
            </a:fld>
            <a:endParaRPr lang="en-GB" altLang="en-US"/>
          </a:p>
        </p:txBody>
      </p:sp>
    </p:spTree>
    <p:extLst>
      <p:ext uri="{BB962C8B-B14F-4D97-AF65-F5344CB8AC3E}">
        <p14:creationId xmlns:p14="http://schemas.microsoft.com/office/powerpoint/2010/main" val="647767648"/>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F9871F68-4915-4C9F-BE56-83CF683791B7}" type="slidenum">
              <a:rPr lang="en-GB" altLang="en-US"/>
              <a:pPr/>
              <a:t>‹#›</a:t>
            </a:fld>
            <a:endParaRPr lang="en-GB" altLang="en-US"/>
          </a:p>
        </p:txBody>
      </p:sp>
    </p:spTree>
    <p:extLst>
      <p:ext uri="{BB962C8B-B14F-4D97-AF65-F5344CB8AC3E}">
        <p14:creationId xmlns:p14="http://schemas.microsoft.com/office/powerpoint/2010/main" val="199217803"/>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EF0F4107-A61C-475C-B81C-58C32D6CAF9F}" type="slidenum">
              <a:rPr lang="en-GB" altLang="en-US"/>
              <a:pPr/>
              <a:t>‹#›</a:t>
            </a:fld>
            <a:endParaRPr lang="en-GB" altLang="en-US"/>
          </a:p>
        </p:txBody>
      </p:sp>
    </p:spTree>
    <p:extLst>
      <p:ext uri="{BB962C8B-B14F-4D97-AF65-F5344CB8AC3E}">
        <p14:creationId xmlns:p14="http://schemas.microsoft.com/office/powerpoint/2010/main" val="1140833219"/>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4EFDB818-AF3B-45CA-8B9A-B616E6BE8622}" type="slidenum">
              <a:rPr lang="en-GB" altLang="en-US"/>
              <a:pPr/>
              <a:t>‹#›</a:t>
            </a:fld>
            <a:endParaRPr lang="en-GB" altLang="en-US"/>
          </a:p>
        </p:txBody>
      </p:sp>
    </p:spTree>
    <p:extLst>
      <p:ext uri="{BB962C8B-B14F-4D97-AF65-F5344CB8AC3E}">
        <p14:creationId xmlns:p14="http://schemas.microsoft.com/office/powerpoint/2010/main" val="536685172"/>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6D7626D9-4994-408E-94A1-BEDC7A2EBE4E}" type="slidenum">
              <a:rPr lang="en-GB" altLang="en-US"/>
              <a:pPr/>
              <a:t>‹#›</a:t>
            </a:fld>
            <a:endParaRPr lang="en-GB" altLang="en-US"/>
          </a:p>
        </p:txBody>
      </p:sp>
    </p:spTree>
    <p:extLst>
      <p:ext uri="{BB962C8B-B14F-4D97-AF65-F5344CB8AC3E}">
        <p14:creationId xmlns:p14="http://schemas.microsoft.com/office/powerpoint/2010/main" val="3086316601"/>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9" name="Rectangle 6"/>
          <p:cNvSpPr>
            <a:spLocks noGrp="1" noChangeArrowheads="1"/>
          </p:cNvSpPr>
          <p:nvPr>
            <p:ph type="sldNum" sz="quarter" idx="12"/>
          </p:nvPr>
        </p:nvSpPr>
        <p:spPr>
          <a:ln/>
        </p:spPr>
        <p:txBody>
          <a:bodyPr/>
          <a:lstStyle>
            <a:lvl1pPr>
              <a:defRPr/>
            </a:lvl1pPr>
          </a:lstStyle>
          <a:p>
            <a:fld id="{883717D8-355F-4F00-98DC-C216291EA3F1}" type="slidenum">
              <a:rPr lang="en-GB" altLang="en-US"/>
              <a:pPr/>
              <a:t>‹#›</a:t>
            </a:fld>
            <a:endParaRPr lang="en-GB" altLang="en-US"/>
          </a:p>
        </p:txBody>
      </p:sp>
    </p:spTree>
    <p:extLst>
      <p:ext uri="{BB962C8B-B14F-4D97-AF65-F5344CB8AC3E}">
        <p14:creationId xmlns:p14="http://schemas.microsoft.com/office/powerpoint/2010/main" val="682867257"/>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5" name="Rectangle 6"/>
          <p:cNvSpPr>
            <a:spLocks noGrp="1" noChangeArrowheads="1"/>
          </p:cNvSpPr>
          <p:nvPr>
            <p:ph type="sldNum" sz="quarter" idx="12"/>
          </p:nvPr>
        </p:nvSpPr>
        <p:spPr>
          <a:ln/>
        </p:spPr>
        <p:txBody>
          <a:bodyPr/>
          <a:lstStyle>
            <a:lvl1pPr>
              <a:defRPr/>
            </a:lvl1pPr>
          </a:lstStyle>
          <a:p>
            <a:fld id="{322F9221-AC41-409B-B6B3-92B3238A2C56}" type="slidenum">
              <a:rPr lang="en-GB" altLang="en-US"/>
              <a:pPr/>
              <a:t>‹#›</a:t>
            </a:fld>
            <a:endParaRPr lang="en-GB" altLang="en-US"/>
          </a:p>
        </p:txBody>
      </p:sp>
    </p:spTree>
    <p:extLst>
      <p:ext uri="{BB962C8B-B14F-4D97-AF65-F5344CB8AC3E}">
        <p14:creationId xmlns:p14="http://schemas.microsoft.com/office/powerpoint/2010/main" val="932015561"/>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4" name="Rectangle 6"/>
          <p:cNvSpPr>
            <a:spLocks noGrp="1" noChangeArrowheads="1"/>
          </p:cNvSpPr>
          <p:nvPr>
            <p:ph type="sldNum" sz="quarter" idx="12"/>
          </p:nvPr>
        </p:nvSpPr>
        <p:spPr>
          <a:ln/>
        </p:spPr>
        <p:txBody>
          <a:bodyPr/>
          <a:lstStyle>
            <a:lvl1pPr>
              <a:defRPr/>
            </a:lvl1pPr>
          </a:lstStyle>
          <a:p>
            <a:fld id="{F1AEC84D-BB40-4961-B12A-9B5E0125E3EE}" type="slidenum">
              <a:rPr lang="en-GB" altLang="en-US"/>
              <a:pPr/>
              <a:t>‹#›</a:t>
            </a:fld>
            <a:endParaRPr lang="en-GB" altLang="en-US"/>
          </a:p>
        </p:txBody>
      </p:sp>
    </p:spTree>
    <p:extLst>
      <p:ext uri="{BB962C8B-B14F-4D97-AF65-F5344CB8AC3E}">
        <p14:creationId xmlns:p14="http://schemas.microsoft.com/office/powerpoint/2010/main" val="3129377849"/>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F2DB1B45-1C0A-45AC-8EC3-F03E175966EB}" type="slidenum">
              <a:rPr lang="en-GB" altLang="en-US"/>
              <a:pPr/>
              <a:t>‹#›</a:t>
            </a:fld>
            <a:endParaRPr lang="en-GB" altLang="en-US"/>
          </a:p>
        </p:txBody>
      </p:sp>
    </p:spTree>
    <p:extLst>
      <p:ext uri="{BB962C8B-B14F-4D97-AF65-F5344CB8AC3E}">
        <p14:creationId xmlns:p14="http://schemas.microsoft.com/office/powerpoint/2010/main" val="2113525765"/>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4F268AB6-113E-4E77-921E-BDFA6BAA620A}" type="slidenum">
              <a:rPr lang="en-GB" altLang="en-US"/>
              <a:pPr/>
              <a:t>‹#›</a:t>
            </a:fld>
            <a:endParaRPr lang="en-GB" altLang="en-US"/>
          </a:p>
        </p:txBody>
      </p:sp>
    </p:spTree>
    <p:extLst>
      <p:ext uri="{BB962C8B-B14F-4D97-AF65-F5344CB8AC3E}">
        <p14:creationId xmlns:p14="http://schemas.microsoft.com/office/powerpoint/2010/main" val="2051851508"/>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r>
              <a:rPr lang="en-GB" altLang="en-US" smtClean="0"/>
              <a:t>Financial Crime Management Group Ltd</a:t>
            </a: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CCD44B7-CE48-4D07-B5B6-948DA5B9CBD1}"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6" Type="http://schemas.openxmlformats.org/officeDocument/2006/relationships/image" Target="../media/image8.jpeg"/><Relationship Id="rId7" Type="http://schemas.openxmlformats.org/officeDocument/2006/relationships/image" Target="../media/image1.jpg"/><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wmf"/><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jpeg"/><Relationship Id="rId5" Type="http://schemas.openxmlformats.org/officeDocument/2006/relationships/image" Target="../media/image13.jpeg"/><Relationship Id="rId6"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5.png"/><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
        <p:nvSpPr>
          <p:cNvPr id="2050" name="Text Box 4"/>
          <p:cNvSpPr txBox="1">
            <a:spLocks noChangeArrowheads="1"/>
          </p:cNvSpPr>
          <p:nvPr/>
        </p:nvSpPr>
        <p:spPr bwMode="auto">
          <a:xfrm>
            <a:off x="684213" y="382588"/>
            <a:ext cx="59547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b="1"/>
              <a:t>Increase your business value </a:t>
            </a:r>
          </a:p>
        </p:txBody>
      </p:sp>
      <p:sp>
        <p:nvSpPr>
          <p:cNvPr id="2051" name="Text Box 5"/>
          <p:cNvSpPr txBox="1">
            <a:spLocks noChangeArrowheads="1"/>
          </p:cNvSpPr>
          <p:nvPr/>
        </p:nvSpPr>
        <p:spPr bwMode="auto">
          <a:xfrm>
            <a:off x="1403350" y="1052513"/>
            <a:ext cx="69945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a:t>without having to increase turnover….</a:t>
            </a:r>
          </a:p>
        </p:txBody>
      </p:sp>
      <p:sp>
        <p:nvSpPr>
          <p:cNvPr id="2052" name="Rectangle 12"/>
          <p:cNvSpPr>
            <a:spLocks noChangeArrowheads="1"/>
          </p:cNvSpPr>
          <p:nvPr/>
        </p:nvSpPr>
        <p:spPr bwMode="auto">
          <a:xfrm>
            <a:off x="323850" y="2349500"/>
            <a:ext cx="38877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t>Businesses that effectively manage financial crime risks are generally more successful.</a:t>
            </a:r>
          </a:p>
        </p:txBody>
      </p:sp>
      <p:pic>
        <p:nvPicPr>
          <p:cNvPr id="2053" name="Picture 14" descr="chart man silouet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2060575"/>
            <a:ext cx="4535487" cy="363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15"/>
          <p:cNvSpPr txBox="1">
            <a:spLocks noChangeArrowheads="1"/>
          </p:cNvSpPr>
          <p:nvPr/>
        </p:nvSpPr>
        <p:spPr bwMode="auto">
          <a:xfrm>
            <a:off x="250825" y="5589588"/>
            <a:ext cx="84867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Your business is at risk and </a:t>
            </a:r>
            <a:r>
              <a:rPr lang="en-GB" altLang="en-US" b="1"/>
              <a:t>is</a:t>
            </a:r>
            <a:r>
              <a:rPr lang="en-GB" altLang="en-US"/>
              <a:t> losing money to these financial crime risks – that is a fact. Identify where you are at risk and reduce your losses, thereby increasing the value of your business. </a:t>
            </a:r>
          </a:p>
        </p:txBody>
      </p:sp>
    </p:spTree>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advClick="0" advTm="1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84213" y="382588"/>
            <a:ext cx="59547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b="1"/>
              <a:t>Increase your business value </a:t>
            </a:r>
          </a:p>
        </p:txBody>
      </p:sp>
      <p:sp>
        <p:nvSpPr>
          <p:cNvPr id="3075" name="Text Box 3"/>
          <p:cNvSpPr txBox="1">
            <a:spLocks noChangeArrowheads="1"/>
          </p:cNvSpPr>
          <p:nvPr/>
        </p:nvSpPr>
        <p:spPr bwMode="auto">
          <a:xfrm>
            <a:off x="1403350" y="1052513"/>
            <a:ext cx="69945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a:t>without having to increase turnover….</a:t>
            </a:r>
          </a:p>
        </p:txBody>
      </p:sp>
      <p:sp>
        <p:nvSpPr>
          <p:cNvPr id="3076" name="Line 6"/>
          <p:cNvSpPr>
            <a:spLocks noChangeShapeType="1"/>
          </p:cNvSpPr>
          <p:nvPr/>
        </p:nvSpPr>
        <p:spPr bwMode="auto">
          <a:xfrm flipV="1">
            <a:off x="5148263" y="2420938"/>
            <a:ext cx="2160587" cy="1655762"/>
          </a:xfrm>
          <a:prstGeom prst="line">
            <a:avLst/>
          </a:prstGeom>
          <a:noFill/>
          <a:ln w="47625">
            <a:solidFill>
              <a:srgbClr val="123A7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GB"/>
          </a:p>
        </p:txBody>
      </p:sp>
      <p:sp>
        <p:nvSpPr>
          <p:cNvPr id="3077" name="Text Box 7"/>
          <p:cNvSpPr txBox="1">
            <a:spLocks noChangeArrowheads="1"/>
          </p:cNvSpPr>
          <p:nvPr/>
        </p:nvSpPr>
        <p:spPr bwMode="auto">
          <a:xfrm>
            <a:off x="6589713" y="2060575"/>
            <a:ext cx="18494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000" b="1">
                <a:solidFill>
                  <a:srgbClr val="123A78"/>
                </a:solidFill>
              </a:rPr>
              <a:t>Business value</a:t>
            </a:r>
          </a:p>
        </p:txBody>
      </p:sp>
      <p:sp>
        <p:nvSpPr>
          <p:cNvPr id="3078" name="Line 8"/>
          <p:cNvSpPr>
            <a:spLocks noChangeShapeType="1"/>
          </p:cNvSpPr>
          <p:nvPr/>
        </p:nvSpPr>
        <p:spPr bwMode="auto">
          <a:xfrm>
            <a:off x="5148263" y="2420938"/>
            <a:ext cx="2305050" cy="1584325"/>
          </a:xfrm>
          <a:prstGeom prst="line">
            <a:avLst/>
          </a:prstGeom>
          <a:noFill/>
          <a:ln w="476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GB"/>
          </a:p>
        </p:txBody>
      </p:sp>
      <p:sp>
        <p:nvSpPr>
          <p:cNvPr id="3079" name="Text Box 9"/>
          <p:cNvSpPr txBox="1">
            <a:spLocks noChangeArrowheads="1"/>
          </p:cNvSpPr>
          <p:nvPr/>
        </p:nvSpPr>
        <p:spPr bwMode="auto">
          <a:xfrm>
            <a:off x="6732588" y="4078288"/>
            <a:ext cx="16525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000" b="1">
                <a:solidFill>
                  <a:srgbClr val="FD2C27"/>
                </a:solidFill>
              </a:rPr>
              <a:t>Fraud Losses</a:t>
            </a:r>
          </a:p>
        </p:txBody>
      </p:sp>
      <p:sp>
        <p:nvSpPr>
          <p:cNvPr id="3080" name="Rectangle 10"/>
          <p:cNvSpPr>
            <a:spLocks noChangeArrowheads="1"/>
          </p:cNvSpPr>
          <p:nvPr/>
        </p:nvSpPr>
        <p:spPr bwMode="auto">
          <a:xfrm>
            <a:off x="395288" y="4292600"/>
            <a:ext cx="40322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At its most basic level, reducing fraud losses increases business value. </a:t>
            </a:r>
          </a:p>
          <a:p>
            <a:pPr eaLnBrk="1" hangingPunct="1"/>
            <a:endParaRPr lang="en-GB" altLang="en-US"/>
          </a:p>
          <a:p>
            <a:pPr eaLnBrk="1" hangingPunct="1"/>
            <a:r>
              <a:rPr lang="en-GB" altLang="en-US"/>
              <a:t>All businesses from self employed individuals through to large multi-nationals face financial crime risks whether from: theft; fraud; bribery and corruption, or money laundering.</a:t>
            </a:r>
          </a:p>
        </p:txBody>
      </p:sp>
      <p:pic>
        <p:nvPicPr>
          <p:cNvPr id="3081" name="Picture 13" descr="chart man silouet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844675"/>
            <a:ext cx="2376488"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Line 14"/>
          <p:cNvSpPr>
            <a:spLocks noChangeShapeType="1"/>
          </p:cNvSpPr>
          <p:nvPr/>
        </p:nvSpPr>
        <p:spPr bwMode="auto">
          <a:xfrm flipV="1">
            <a:off x="4859338" y="1844675"/>
            <a:ext cx="0" cy="273685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3" name="Line 15"/>
          <p:cNvSpPr>
            <a:spLocks noChangeShapeType="1"/>
          </p:cNvSpPr>
          <p:nvPr/>
        </p:nvSpPr>
        <p:spPr bwMode="auto">
          <a:xfrm flipV="1">
            <a:off x="4859338" y="4581525"/>
            <a:ext cx="3816350" cy="158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sa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692150"/>
            <a:ext cx="2987675"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4"/>
          <p:cNvSpPr txBox="1">
            <a:spLocks noChangeArrowheads="1"/>
          </p:cNvSpPr>
          <p:nvPr/>
        </p:nvSpPr>
        <p:spPr bwMode="auto">
          <a:xfrm>
            <a:off x="1258888" y="333375"/>
            <a:ext cx="44021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b="1"/>
              <a:t>Securing Your Assets</a:t>
            </a:r>
          </a:p>
        </p:txBody>
      </p:sp>
      <p:pic>
        <p:nvPicPr>
          <p:cNvPr id="4100" name="Picture 8" descr="cctv camera behind security g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2781300"/>
            <a:ext cx="2408238"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 descr="cctv camer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688" y="4797425"/>
            <a:ext cx="2260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0" descr="lock and cha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4868863"/>
            <a:ext cx="2459038"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 Box 12"/>
          <p:cNvSpPr txBox="1">
            <a:spLocks noChangeArrowheads="1"/>
          </p:cNvSpPr>
          <p:nvPr/>
        </p:nvSpPr>
        <p:spPr bwMode="auto">
          <a:xfrm>
            <a:off x="395288" y="1268413"/>
            <a:ext cx="498951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Most businesses wouldn’t dream of doing without some form of physical security to protect their assets.</a:t>
            </a:r>
          </a:p>
        </p:txBody>
      </p:sp>
      <p:pic>
        <p:nvPicPr>
          <p:cNvPr id="4104" name="Picture 13" descr="security grill on windo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288" y="2565400"/>
            <a:ext cx="1360487"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4000">
        <p14:reveal/>
      </p:transition>
    </mc:Choice>
    <mc:Fallback xmlns="">
      <p:transition spd="slow" advClick="0" advTm="4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burgler with alarm ringing"/>
          <p:cNvPicPr>
            <a:picLocks noChangeAspect="1" noChangeArrowheads="1"/>
          </p:cNvPicPr>
          <p:nvPr/>
        </p:nvPicPr>
        <p:blipFill>
          <a:blip r:embed="rId2" cstate="print">
            <a:lum bright="20000"/>
            <a:extLst>
              <a:ext uri="{28A0092B-C50C-407E-A947-70E740481C1C}">
                <a14:useLocalDpi xmlns:a14="http://schemas.microsoft.com/office/drawing/2010/main" val="0"/>
              </a:ext>
            </a:extLst>
          </a:blip>
          <a:srcRect/>
          <a:stretch>
            <a:fillRect/>
          </a:stretch>
        </p:blipFill>
        <p:spPr bwMode="auto">
          <a:xfrm>
            <a:off x="684213" y="836613"/>
            <a:ext cx="3221037"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5"/>
          <p:cNvSpPr txBox="1">
            <a:spLocks noChangeArrowheads="1"/>
          </p:cNvSpPr>
          <p:nvPr/>
        </p:nvSpPr>
        <p:spPr bwMode="auto">
          <a:xfrm>
            <a:off x="4284663" y="1196975"/>
            <a:ext cx="4105275"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The reality is that someone can steal your money without coming anywhere near your premises.</a:t>
            </a:r>
          </a:p>
          <a:p>
            <a:pPr eaLnBrk="1" hangingPunct="1"/>
            <a:endParaRPr lang="en-GB" altLang="en-US"/>
          </a:p>
          <a:p>
            <a:pPr eaLnBrk="1" hangingPunct="1"/>
            <a:r>
              <a:rPr lang="en-GB" altLang="en-US"/>
              <a:t>Ordering goods or services over the internet; on-line banking; smart phones, and greater use of mobile technologies, amongst other things have all increased the risk from fraud.</a:t>
            </a:r>
          </a:p>
        </p:txBody>
      </p:sp>
      <p:sp>
        <p:nvSpPr>
          <p:cNvPr id="5124" name="Rectangle 6"/>
          <p:cNvSpPr>
            <a:spLocks noChangeArrowheads="1"/>
          </p:cNvSpPr>
          <p:nvPr/>
        </p:nvSpPr>
        <p:spPr bwMode="auto">
          <a:xfrm>
            <a:off x="539750" y="4365625"/>
            <a:ext cx="813593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As well as internal fraud the above advances in particular mean that businesses of all sizes are also at risk from fraudsters external to the organisation. This means that even sole traders with no employees still need to be aware of and manage the risk of fraud.</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6000">
        <p14:reveal/>
      </p:transition>
    </mc:Choice>
    <mc:Fallback xmlns="">
      <p:transition spd="slow" advClick="0" advTm="16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spect="1" noChangeArrowheads="1"/>
          </p:cNvSpPr>
          <p:nvPr/>
        </p:nvSpPr>
        <p:spPr bwMode="auto">
          <a:xfrm>
            <a:off x="468313" y="412750"/>
            <a:ext cx="5976937" cy="6223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tIns="36000" rIns="36000" bIns="36000"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In addition to the financial consequences fraud can adversely impact the business in a number of key ways</a:t>
            </a:r>
          </a:p>
        </p:txBody>
      </p:sp>
      <p:sp>
        <p:nvSpPr>
          <p:cNvPr id="6147" name="Rectangle 4"/>
          <p:cNvSpPr>
            <a:spLocks noChangeArrowheads="1"/>
          </p:cNvSpPr>
          <p:nvPr/>
        </p:nvSpPr>
        <p:spPr bwMode="auto">
          <a:xfrm>
            <a:off x="6659563" y="4005263"/>
            <a:ext cx="160813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000" b="1">
                <a:solidFill>
                  <a:srgbClr val="123A78"/>
                </a:solidFill>
              </a:rPr>
              <a:t>Staff Morale</a:t>
            </a:r>
          </a:p>
          <a:p>
            <a:pPr eaLnBrk="1" hangingPunct="1"/>
            <a:r>
              <a:rPr lang="en-GB" altLang="en-US" sz="2000" b="1">
                <a:solidFill>
                  <a:srgbClr val="123A78"/>
                </a:solidFill>
              </a:rPr>
              <a:t>and Supplier </a:t>
            </a:r>
          </a:p>
          <a:p>
            <a:pPr eaLnBrk="1" hangingPunct="1"/>
            <a:r>
              <a:rPr lang="en-GB" altLang="en-US" sz="2000" b="1">
                <a:solidFill>
                  <a:srgbClr val="123A78"/>
                </a:solidFill>
              </a:rPr>
              <a:t>Engagement</a:t>
            </a:r>
          </a:p>
        </p:txBody>
      </p:sp>
      <p:sp>
        <p:nvSpPr>
          <p:cNvPr id="6148" name="_s1032"/>
          <p:cNvSpPr>
            <a:spLocks noChangeShapeType="1"/>
          </p:cNvSpPr>
          <p:nvPr/>
        </p:nvSpPr>
        <p:spPr bwMode="auto">
          <a:xfrm>
            <a:off x="5724525" y="4005263"/>
            <a:ext cx="863600" cy="504825"/>
          </a:xfrm>
          <a:prstGeom prst="line">
            <a:avLst/>
          </a:prstGeom>
          <a:noFill/>
          <a:ln w="28575">
            <a:solidFill>
              <a:srgbClr val="123A78"/>
            </a:solidFill>
            <a:round/>
            <a:headEnd/>
            <a:tailEnd/>
          </a:ln>
          <a:extLst>
            <a:ext uri="{909E8E84-426E-40DD-AFC4-6F175D3DCCD1}">
              <a14:hiddenFill xmlns:a14="http://schemas.microsoft.com/office/drawing/2010/main">
                <a:noFill/>
              </a14:hiddenFill>
            </a:ext>
          </a:extLst>
        </p:spPr>
        <p:txBody>
          <a:bodyPr lIns="0" tIns="0" rIns="0" bIns="0" anchor="ctr"/>
          <a:lstStyle/>
          <a:p>
            <a:endParaRPr lang="en-GB"/>
          </a:p>
        </p:txBody>
      </p:sp>
      <p:sp>
        <p:nvSpPr>
          <p:cNvPr id="6149" name="Rectangle 6"/>
          <p:cNvSpPr>
            <a:spLocks noChangeArrowheads="1"/>
          </p:cNvSpPr>
          <p:nvPr/>
        </p:nvSpPr>
        <p:spPr bwMode="auto">
          <a:xfrm>
            <a:off x="6084888" y="2060575"/>
            <a:ext cx="16383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000" b="1">
                <a:solidFill>
                  <a:srgbClr val="123A78"/>
                </a:solidFill>
              </a:rPr>
              <a:t>Balance </a:t>
            </a:r>
          </a:p>
          <a:p>
            <a:pPr algn="ctr" eaLnBrk="1" hangingPunct="1"/>
            <a:r>
              <a:rPr lang="en-GB" altLang="en-US" sz="2000" b="1">
                <a:solidFill>
                  <a:srgbClr val="123A78"/>
                </a:solidFill>
              </a:rPr>
              <a:t>Sheet</a:t>
            </a:r>
          </a:p>
        </p:txBody>
      </p:sp>
      <p:sp>
        <p:nvSpPr>
          <p:cNvPr id="6150" name="Rectangle 7"/>
          <p:cNvSpPr>
            <a:spLocks noChangeArrowheads="1"/>
          </p:cNvSpPr>
          <p:nvPr/>
        </p:nvSpPr>
        <p:spPr bwMode="auto">
          <a:xfrm>
            <a:off x="2771775" y="1628775"/>
            <a:ext cx="22145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000" b="1">
                <a:solidFill>
                  <a:srgbClr val="123A78"/>
                </a:solidFill>
              </a:rPr>
              <a:t>Public </a:t>
            </a:r>
          </a:p>
          <a:p>
            <a:pPr algn="ctr" eaLnBrk="1" hangingPunct="1"/>
            <a:r>
              <a:rPr lang="en-GB" altLang="en-US" sz="2000" b="1">
                <a:solidFill>
                  <a:srgbClr val="123A78"/>
                </a:solidFill>
              </a:rPr>
              <a:t>Confidence and Trust</a:t>
            </a:r>
          </a:p>
        </p:txBody>
      </p:sp>
      <p:sp>
        <p:nvSpPr>
          <p:cNvPr id="6151" name="Rectangle 8"/>
          <p:cNvSpPr>
            <a:spLocks noChangeArrowheads="1"/>
          </p:cNvSpPr>
          <p:nvPr/>
        </p:nvSpPr>
        <p:spPr bwMode="auto">
          <a:xfrm>
            <a:off x="1835150" y="3284538"/>
            <a:ext cx="20161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000" b="1">
                <a:solidFill>
                  <a:srgbClr val="123A78"/>
                </a:solidFill>
              </a:rPr>
              <a:t>Brand</a:t>
            </a:r>
          </a:p>
          <a:p>
            <a:pPr algn="ctr" eaLnBrk="1" hangingPunct="1"/>
            <a:r>
              <a:rPr lang="en-GB" altLang="en-US" sz="2000" b="1">
                <a:solidFill>
                  <a:srgbClr val="123A78"/>
                </a:solidFill>
              </a:rPr>
              <a:t>Reputation</a:t>
            </a:r>
          </a:p>
          <a:p>
            <a:pPr algn="ctr" eaLnBrk="1" hangingPunct="1"/>
            <a:r>
              <a:rPr lang="en-GB" altLang="en-US" sz="2000" b="1">
                <a:solidFill>
                  <a:srgbClr val="123A78"/>
                </a:solidFill>
              </a:rPr>
              <a:t>Damage</a:t>
            </a:r>
          </a:p>
        </p:txBody>
      </p:sp>
      <p:sp>
        <p:nvSpPr>
          <p:cNvPr id="6152" name="Rectangle 9"/>
          <p:cNvSpPr>
            <a:spLocks noChangeArrowheads="1"/>
          </p:cNvSpPr>
          <p:nvPr/>
        </p:nvSpPr>
        <p:spPr bwMode="auto">
          <a:xfrm>
            <a:off x="3348038" y="5157788"/>
            <a:ext cx="192563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000" b="1">
                <a:solidFill>
                  <a:srgbClr val="123A78"/>
                </a:solidFill>
              </a:rPr>
              <a:t>Legal and </a:t>
            </a:r>
          </a:p>
          <a:p>
            <a:pPr algn="ctr" eaLnBrk="1" hangingPunct="1"/>
            <a:r>
              <a:rPr lang="en-GB" altLang="en-US" sz="2000" b="1">
                <a:solidFill>
                  <a:srgbClr val="123A78"/>
                </a:solidFill>
              </a:rPr>
              <a:t>Regulatory </a:t>
            </a:r>
          </a:p>
          <a:p>
            <a:pPr algn="ctr" eaLnBrk="1" hangingPunct="1"/>
            <a:r>
              <a:rPr lang="en-GB" altLang="en-US" sz="2000" b="1">
                <a:solidFill>
                  <a:srgbClr val="123A78"/>
                </a:solidFill>
              </a:rPr>
              <a:t>Compliance</a:t>
            </a:r>
          </a:p>
        </p:txBody>
      </p:sp>
      <p:sp>
        <p:nvSpPr>
          <p:cNvPr id="6153" name="Rectangle 10"/>
          <p:cNvSpPr>
            <a:spLocks noChangeArrowheads="1"/>
          </p:cNvSpPr>
          <p:nvPr/>
        </p:nvSpPr>
        <p:spPr bwMode="auto">
          <a:xfrm>
            <a:off x="4284663" y="3284538"/>
            <a:ext cx="156527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b="1">
                <a:solidFill>
                  <a:srgbClr val="123A78"/>
                </a:solidFill>
              </a:rPr>
              <a:t>Fraud </a:t>
            </a:r>
          </a:p>
          <a:p>
            <a:pPr algn="ctr" eaLnBrk="1" hangingPunct="1"/>
            <a:r>
              <a:rPr lang="en-GB" altLang="en-US" sz="2400" b="1">
                <a:solidFill>
                  <a:srgbClr val="123A78"/>
                </a:solidFill>
              </a:rPr>
              <a:t>Impacts</a:t>
            </a:r>
          </a:p>
        </p:txBody>
      </p:sp>
      <p:pic>
        <p:nvPicPr>
          <p:cNvPr id="6154" name="Picture 11" descr="staff mor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5013325"/>
            <a:ext cx="1728788"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_s1032"/>
          <p:cNvSpPr>
            <a:spLocks noChangeShapeType="1"/>
          </p:cNvSpPr>
          <p:nvPr/>
        </p:nvSpPr>
        <p:spPr bwMode="auto">
          <a:xfrm flipV="1">
            <a:off x="5580063" y="2708275"/>
            <a:ext cx="720725" cy="504825"/>
          </a:xfrm>
          <a:prstGeom prst="line">
            <a:avLst/>
          </a:prstGeom>
          <a:noFill/>
          <a:ln w="28575">
            <a:solidFill>
              <a:srgbClr val="123A78"/>
            </a:solidFill>
            <a:round/>
            <a:headEnd/>
            <a:tailEnd/>
          </a:ln>
          <a:extLst>
            <a:ext uri="{909E8E84-426E-40DD-AFC4-6F175D3DCCD1}">
              <a14:hiddenFill xmlns:a14="http://schemas.microsoft.com/office/drawing/2010/main">
                <a:noFill/>
              </a14:hiddenFill>
            </a:ext>
          </a:extLst>
        </p:spPr>
        <p:txBody>
          <a:bodyPr lIns="0" tIns="0" rIns="0" bIns="0" anchor="ctr"/>
          <a:lstStyle/>
          <a:p>
            <a:endParaRPr lang="en-GB"/>
          </a:p>
        </p:txBody>
      </p:sp>
      <p:sp>
        <p:nvSpPr>
          <p:cNvPr id="6156" name="_s1032"/>
          <p:cNvSpPr>
            <a:spLocks noChangeShapeType="1"/>
          </p:cNvSpPr>
          <p:nvPr/>
        </p:nvSpPr>
        <p:spPr bwMode="auto">
          <a:xfrm>
            <a:off x="3851275" y="2636838"/>
            <a:ext cx="719138" cy="576262"/>
          </a:xfrm>
          <a:prstGeom prst="line">
            <a:avLst/>
          </a:prstGeom>
          <a:noFill/>
          <a:ln w="28575">
            <a:solidFill>
              <a:srgbClr val="123A78"/>
            </a:solidFill>
            <a:round/>
            <a:headEnd/>
            <a:tailEnd/>
          </a:ln>
          <a:extLst>
            <a:ext uri="{909E8E84-426E-40DD-AFC4-6F175D3DCCD1}">
              <a14:hiddenFill xmlns:a14="http://schemas.microsoft.com/office/drawing/2010/main">
                <a:noFill/>
              </a14:hiddenFill>
            </a:ext>
          </a:extLst>
        </p:spPr>
        <p:txBody>
          <a:bodyPr lIns="0" tIns="0" rIns="0" bIns="0" anchor="ctr"/>
          <a:lstStyle/>
          <a:p>
            <a:endParaRPr lang="en-GB"/>
          </a:p>
        </p:txBody>
      </p:sp>
      <p:sp>
        <p:nvSpPr>
          <p:cNvPr id="6157" name="_s1032"/>
          <p:cNvSpPr>
            <a:spLocks noChangeShapeType="1"/>
          </p:cNvSpPr>
          <p:nvPr/>
        </p:nvSpPr>
        <p:spPr bwMode="auto">
          <a:xfrm>
            <a:off x="3276600" y="3644900"/>
            <a:ext cx="1008063" cy="0"/>
          </a:xfrm>
          <a:prstGeom prst="line">
            <a:avLst/>
          </a:prstGeom>
          <a:noFill/>
          <a:ln w="28575">
            <a:solidFill>
              <a:srgbClr val="123A78"/>
            </a:solidFill>
            <a:round/>
            <a:headEnd/>
            <a:tailEnd/>
          </a:ln>
          <a:extLst>
            <a:ext uri="{909E8E84-426E-40DD-AFC4-6F175D3DCCD1}">
              <a14:hiddenFill xmlns:a14="http://schemas.microsoft.com/office/drawing/2010/main">
                <a:noFill/>
              </a14:hiddenFill>
            </a:ext>
          </a:extLst>
        </p:spPr>
        <p:txBody>
          <a:bodyPr lIns="0" tIns="0" rIns="0" bIns="0" anchor="ctr"/>
          <a:lstStyle/>
          <a:p>
            <a:endParaRPr lang="en-GB"/>
          </a:p>
        </p:txBody>
      </p:sp>
      <p:sp>
        <p:nvSpPr>
          <p:cNvPr id="6158" name="_s1032"/>
          <p:cNvSpPr>
            <a:spLocks noChangeShapeType="1"/>
          </p:cNvSpPr>
          <p:nvPr/>
        </p:nvSpPr>
        <p:spPr bwMode="auto">
          <a:xfrm flipH="1">
            <a:off x="4716463" y="4221163"/>
            <a:ext cx="142875" cy="792162"/>
          </a:xfrm>
          <a:prstGeom prst="line">
            <a:avLst/>
          </a:prstGeom>
          <a:noFill/>
          <a:ln w="28575">
            <a:solidFill>
              <a:srgbClr val="123A78"/>
            </a:solidFill>
            <a:round/>
            <a:headEnd/>
            <a:tailEnd/>
          </a:ln>
          <a:extLst>
            <a:ext uri="{909E8E84-426E-40DD-AFC4-6F175D3DCCD1}">
              <a14:hiddenFill xmlns:a14="http://schemas.microsoft.com/office/drawing/2010/main">
                <a:noFill/>
              </a14:hiddenFill>
            </a:ext>
          </a:extLst>
        </p:spPr>
        <p:txBody>
          <a:bodyPr lIns="0" tIns="0" rIns="0" bIns="0" anchor="ctr"/>
          <a:lstStyle/>
          <a:p>
            <a:endParaRPr lang="en-GB"/>
          </a:p>
        </p:txBody>
      </p:sp>
      <p:pic>
        <p:nvPicPr>
          <p:cNvPr id="6160"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557338"/>
            <a:ext cx="1439863" cy="1079500"/>
          </a:xfrm>
          <a:prstGeom prst="rect">
            <a:avLst/>
          </a:prstGeom>
          <a:solidFill>
            <a:srgbClr val="3366FF">
              <a:alpha val="96861"/>
            </a:srgbClr>
          </a:solidFill>
          <a:ln w="9525">
            <a:solidFill>
              <a:srgbClr val="0000FF"/>
            </a:solidFill>
            <a:miter lim="800000"/>
            <a:headEnd/>
            <a:tailEnd/>
          </a:ln>
        </p:spPr>
      </p:pic>
      <p:pic>
        <p:nvPicPr>
          <p:cNvPr id="6161" name="Picture 18" descr="crimnal in handcuff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5013325"/>
            <a:ext cx="16573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19" descr="balance shee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6188" y="1844675"/>
            <a:ext cx="1190625"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1503" y="3541713"/>
            <a:ext cx="1870920" cy="480038"/>
          </a:xfrm>
          <a:prstGeom prst="rect">
            <a:avLst/>
          </a:prstGeom>
          <a:ln>
            <a:solidFill>
              <a:srgbClr val="0070C0"/>
            </a:solidFill>
          </a:ln>
        </p:spPr>
      </p:pic>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2000">
        <p14:reveal/>
      </p:transition>
    </mc:Choice>
    <mc:Fallback xmlns="">
      <p:transition spd="slow" advClick="0" advTm="12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539750" y="765175"/>
            <a:ext cx="765175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t>It would be nice to think that we could protect ourselves completely from becoming a victim of financial crime, whether as an individual or as a business. The reality is we can’t because there is too much money to be made by criminals for them to simply shut up shop and go away. We can however reduce our visibility as a target for fraud thus reducing our losses from fraud to an absolute minimum. </a:t>
            </a:r>
          </a:p>
          <a:p>
            <a:pPr eaLnBrk="1" hangingPunct="1"/>
            <a:endParaRPr lang="en-GB" altLang="en-US" dirty="0"/>
          </a:p>
          <a:p>
            <a:pPr eaLnBrk="1" hangingPunct="1"/>
            <a:r>
              <a:rPr lang="en-GB" altLang="en-US" dirty="0"/>
              <a:t>This guide cannot therefore offer any guarantees that you will not become the victim of fraud, but it can help you keep your losses as low as possible. </a:t>
            </a:r>
          </a:p>
        </p:txBody>
      </p:sp>
      <p:grpSp>
        <p:nvGrpSpPr>
          <p:cNvPr id="7171" name="Group 37"/>
          <p:cNvGrpSpPr>
            <a:grpSpLocks/>
          </p:cNvGrpSpPr>
          <p:nvPr/>
        </p:nvGrpSpPr>
        <p:grpSpPr bwMode="auto">
          <a:xfrm>
            <a:off x="612775" y="4149725"/>
            <a:ext cx="1295400" cy="1944688"/>
            <a:chOff x="431" y="2614"/>
            <a:chExt cx="816" cy="1225"/>
          </a:xfrm>
        </p:grpSpPr>
        <p:sp>
          <p:nvSpPr>
            <p:cNvPr id="7298" name="Rectangle 8"/>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9" name="AutoShape 14"/>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0" name="Rectangle 15"/>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1" name="Rectangle 17"/>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2" name="Rectangle 18"/>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3" name="Rectangle 19"/>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4" name="Rectangle 20"/>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5" name="Rectangle 21"/>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6" name="Rectangle 22"/>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7" name="Rectangle 23"/>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8" name="Rectangle 24"/>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9" name="Rectangle 25"/>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0" name="Rectangle 26"/>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1" name="Rectangle 27"/>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2" name="Rectangle 28"/>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3" name="Rectangle 29"/>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4" name="Rectangle 30"/>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5" name="Rectangle 31"/>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6" name="Rectangle 32"/>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7" name="Rectangle 33"/>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8" name="Rectangle 34"/>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9" name="Rectangle 35"/>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20" name="Rectangle 36"/>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2" name="Group 38"/>
          <p:cNvGrpSpPr>
            <a:grpSpLocks/>
          </p:cNvGrpSpPr>
          <p:nvPr/>
        </p:nvGrpSpPr>
        <p:grpSpPr bwMode="auto">
          <a:xfrm>
            <a:off x="7596188" y="4149725"/>
            <a:ext cx="1295400" cy="1944688"/>
            <a:chOff x="431" y="2614"/>
            <a:chExt cx="816" cy="1225"/>
          </a:xfrm>
        </p:grpSpPr>
        <p:sp>
          <p:nvSpPr>
            <p:cNvPr id="7275" name="Rectangle 39"/>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6" name="AutoShape 40"/>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7" name="Rectangle 41"/>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8" name="Rectangle 42"/>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9" name="Rectangle 43"/>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0" name="Rectangle 44"/>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1" name="Rectangle 45"/>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2" name="Rectangle 46"/>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3" name="Rectangle 47"/>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4" name="Rectangle 48"/>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5" name="Rectangle 49"/>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6" name="Rectangle 50"/>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7" name="Rectangle 51"/>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8" name="Rectangle 52"/>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9" name="Rectangle 53"/>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0" name="Rectangle 54"/>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1" name="Rectangle 55"/>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2" name="Rectangle 56"/>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3" name="Rectangle 57"/>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4" name="Rectangle 58"/>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5" name="Rectangle 59"/>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6" name="Rectangle 60"/>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7" name="Rectangle 61"/>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3" name="Group 62"/>
          <p:cNvGrpSpPr>
            <a:grpSpLocks/>
          </p:cNvGrpSpPr>
          <p:nvPr/>
        </p:nvGrpSpPr>
        <p:grpSpPr bwMode="auto">
          <a:xfrm>
            <a:off x="2124075" y="4149725"/>
            <a:ext cx="1295400" cy="1944688"/>
            <a:chOff x="431" y="2614"/>
            <a:chExt cx="816" cy="1225"/>
          </a:xfrm>
        </p:grpSpPr>
        <p:sp>
          <p:nvSpPr>
            <p:cNvPr id="7252" name="Rectangle 63"/>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3" name="AutoShape 64"/>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4" name="Rectangle 65"/>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5" name="Rectangle 66"/>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6" name="Rectangle 67"/>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7" name="Rectangle 68"/>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8" name="Rectangle 69"/>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9" name="Rectangle 70"/>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0" name="Rectangle 71"/>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1" name="Rectangle 72"/>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2" name="Rectangle 73"/>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3" name="Rectangle 74"/>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4" name="Rectangle 75"/>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5" name="Rectangle 76"/>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6" name="Rectangle 77"/>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7" name="Rectangle 78"/>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8" name="Rectangle 79"/>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9" name="Rectangle 80"/>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0" name="Rectangle 81"/>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1" name="Rectangle 82"/>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2" name="Rectangle 83"/>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3" name="Rectangle 84"/>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4" name="Rectangle 85"/>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4" name="Group 86"/>
          <p:cNvGrpSpPr>
            <a:grpSpLocks/>
          </p:cNvGrpSpPr>
          <p:nvPr/>
        </p:nvGrpSpPr>
        <p:grpSpPr bwMode="auto">
          <a:xfrm>
            <a:off x="3708400" y="4149725"/>
            <a:ext cx="1295400" cy="1944688"/>
            <a:chOff x="431" y="2614"/>
            <a:chExt cx="816" cy="1225"/>
          </a:xfrm>
        </p:grpSpPr>
        <p:sp>
          <p:nvSpPr>
            <p:cNvPr id="7229" name="Rectangle 87"/>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0" name="AutoShape 88"/>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1" name="Rectangle 89"/>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2" name="Rectangle 90"/>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3" name="Rectangle 91"/>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4" name="Rectangle 92"/>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5" name="Rectangle 93"/>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6" name="Rectangle 94"/>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7" name="Rectangle 95"/>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8" name="Rectangle 96"/>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9" name="Rectangle 97"/>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0" name="Rectangle 98"/>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1" name="Rectangle 99"/>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2" name="Rectangle 100"/>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3" name="Rectangle 101"/>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4" name="Rectangle 102"/>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5" name="Rectangle 103"/>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6" name="Rectangle 104"/>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7" name="Rectangle 105"/>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8" name="Rectangle 106"/>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9" name="Rectangle 107"/>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0" name="Rectangle 108"/>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1" name="Rectangle 109"/>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5" name="Group 110"/>
          <p:cNvGrpSpPr>
            <a:grpSpLocks/>
          </p:cNvGrpSpPr>
          <p:nvPr/>
        </p:nvGrpSpPr>
        <p:grpSpPr bwMode="auto">
          <a:xfrm>
            <a:off x="5292725" y="4149725"/>
            <a:ext cx="1295400" cy="1944688"/>
            <a:chOff x="431" y="2614"/>
            <a:chExt cx="816" cy="1225"/>
          </a:xfrm>
        </p:grpSpPr>
        <p:sp>
          <p:nvSpPr>
            <p:cNvPr id="7206" name="Rectangle 111"/>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7" name="AutoShape 112"/>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8" name="Rectangle 113"/>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9" name="Rectangle 114"/>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0" name="Rectangle 115"/>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1" name="Rectangle 116"/>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2" name="Rectangle 117"/>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3" name="Rectangle 118"/>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4" name="Rectangle 119"/>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5" name="Rectangle 120"/>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6" name="Rectangle 121"/>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7" name="Rectangle 122"/>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8" name="Rectangle 123"/>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9" name="Rectangle 124"/>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0" name="Rectangle 125"/>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1" name="Rectangle 126"/>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2" name="Rectangle 127"/>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3" name="Rectangle 128"/>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4" name="Rectangle 129"/>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5" name="Rectangle 130"/>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6" name="Rectangle 131"/>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7" name="Rectangle 132"/>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8" name="Rectangle 133"/>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6" name="Group 134"/>
          <p:cNvGrpSpPr>
            <a:grpSpLocks/>
          </p:cNvGrpSpPr>
          <p:nvPr/>
        </p:nvGrpSpPr>
        <p:grpSpPr bwMode="auto">
          <a:xfrm>
            <a:off x="6659563" y="5084763"/>
            <a:ext cx="719137" cy="1008062"/>
            <a:chOff x="431" y="2614"/>
            <a:chExt cx="816" cy="1225"/>
          </a:xfrm>
        </p:grpSpPr>
        <p:sp>
          <p:nvSpPr>
            <p:cNvPr id="7183" name="Rectangle 135"/>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4" name="AutoShape 136"/>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5" name="Rectangle 137"/>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6" name="Rectangle 138"/>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7" name="Rectangle 139"/>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8" name="Rectangle 140"/>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9" name="Rectangle 141"/>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0" name="Rectangle 142"/>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1" name="Rectangle 143"/>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2" name="Rectangle 144"/>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3" name="Rectangle 145"/>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4" name="Rectangle 146"/>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5" name="Rectangle 147"/>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6" name="Rectangle 148"/>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7" name="Rectangle 149"/>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8" name="Rectangle 150"/>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9" name="Rectangle 151"/>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0" name="Rectangle 152"/>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1" name="Rectangle 153"/>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2" name="Rectangle 154"/>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3" name="Rectangle 155"/>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4" name="Rectangle 156"/>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5" name="Rectangle 157"/>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234" name="Group 162"/>
          <p:cNvGrpSpPr>
            <a:grpSpLocks/>
          </p:cNvGrpSpPr>
          <p:nvPr/>
        </p:nvGrpSpPr>
        <p:grpSpPr bwMode="auto">
          <a:xfrm>
            <a:off x="3419475" y="3603624"/>
            <a:ext cx="3168650" cy="2849563"/>
            <a:chOff x="2154" y="2069"/>
            <a:chExt cx="1996" cy="1996"/>
          </a:xfrm>
        </p:grpSpPr>
        <p:sp>
          <p:nvSpPr>
            <p:cNvPr id="7179" name="Line 158"/>
            <p:cNvSpPr>
              <a:spLocks noChangeShapeType="1"/>
            </p:cNvSpPr>
            <p:nvPr/>
          </p:nvSpPr>
          <p:spPr bwMode="auto">
            <a:xfrm>
              <a:off x="3152" y="2069"/>
              <a:ext cx="0" cy="1996"/>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0" name="Line 159"/>
            <p:cNvSpPr>
              <a:spLocks noChangeShapeType="1"/>
            </p:cNvSpPr>
            <p:nvPr/>
          </p:nvSpPr>
          <p:spPr bwMode="auto">
            <a:xfrm flipH="1" flipV="1">
              <a:off x="2154" y="3067"/>
              <a:ext cx="1996" cy="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1" name="Oval 160"/>
            <p:cNvSpPr>
              <a:spLocks noChangeArrowheads="1"/>
            </p:cNvSpPr>
            <p:nvPr/>
          </p:nvSpPr>
          <p:spPr bwMode="auto">
            <a:xfrm>
              <a:off x="3016" y="2931"/>
              <a:ext cx="272" cy="27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2" name="Oval 161"/>
            <p:cNvSpPr>
              <a:spLocks noChangeArrowheads="1"/>
            </p:cNvSpPr>
            <p:nvPr/>
          </p:nvSpPr>
          <p:spPr bwMode="auto">
            <a:xfrm>
              <a:off x="2336" y="2251"/>
              <a:ext cx="1633" cy="1633"/>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7178" name="Text Box 163"/>
          <p:cNvSpPr txBox="1">
            <a:spLocks noChangeArrowheads="1"/>
          </p:cNvSpPr>
          <p:nvPr/>
        </p:nvSpPr>
        <p:spPr bwMode="auto">
          <a:xfrm>
            <a:off x="250825" y="115888"/>
            <a:ext cx="82994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b="1"/>
              <a:t>Reduce your visibility as a target for fraud</a:t>
            </a:r>
          </a:p>
        </p:txBody>
      </p:sp>
      <p:pic>
        <p:nvPicPr>
          <p:cNvPr id="154" name="Picture 1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04" y="6399197"/>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7000">
        <p14:reveal/>
      </p:transition>
    </mc:Choice>
    <mc:Fallback xmlns="">
      <p:transition spd="slow" advClick="0" advTm="17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path" presetSubtype="0" accel="50000" decel="50000" fill="hold" nodeType="afterEffect">
                                  <p:stCondLst>
                                    <p:cond delay="4500"/>
                                  </p:stCondLst>
                                  <p:childTnLst>
                                    <p:animMotion origin="layout" path="M -0.38576 0.07732 L -0.3335 0.07732 C -0.30903 0.07732 -0.28107 0.01597 -0.25642 0.00718 C -0.23802 0.00718 -0.20382 0.06528 -0.18837 0.06528 C -0.16684 0.06528 -0.14531 0.04746 -0.10521 0.04746 L -0.07743 -0.63171 L -0.04635 0.18889 L -0.00937 0.07732 L 0.02118 0.04746 L 0.09584 0.07269 C 0.12934 0.05996 0.15729 0.00209 0.19115 -0.02014 C 0.2033 -0.02315 0.23108 -0.02778 0.25 -0.02014 C 0.26823 -0.01041 0.28386 0.05093 0.28941 0.05556 C 0.29913 0.07269 0.32084 0.05556 0.33281 0.06528 L 0.35191 0.07732 L 0.38577 0.07732 " pathEditMode="relative" rAng="0" ptsTypes="AAAAAAAAAAAAAAAA">
                                      <p:cBhvr>
                                        <p:cTn id="6" dur="5000" fill="hold"/>
                                        <p:tgtEl>
                                          <p:spTgt spid="3234"/>
                                        </p:tgtEl>
                                        <p:attrNameLst>
                                          <p:attrName>ppt_x</p:attrName>
                                          <p:attrName>ppt_y</p:attrName>
                                        </p:attrNameLst>
                                      </p:cBhvr>
                                      <p:rCtr x="38576" y="-298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1916113"/>
            <a:ext cx="4752975" cy="404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p:cNvSpPr>
            <a:spLocks noGrp="1" noChangeArrowheads="1"/>
          </p:cNvSpPr>
          <p:nvPr>
            <p:ph type="title"/>
          </p:nvPr>
        </p:nvSpPr>
        <p:spPr>
          <a:xfrm>
            <a:off x="457200" y="274638"/>
            <a:ext cx="8229600" cy="633412"/>
          </a:xfrm>
        </p:spPr>
        <p:txBody>
          <a:bodyPr/>
          <a:lstStyle/>
          <a:p>
            <a:pPr eaLnBrk="1" hangingPunct="1"/>
            <a:r>
              <a:rPr lang="en-GB" altLang="en-US" sz="3200" b="1" smtClean="0"/>
              <a:t>Engage With The Honest Majority</a:t>
            </a:r>
            <a:endParaRPr lang="en-US" altLang="en-US" sz="3200" b="1" smtClean="0"/>
          </a:p>
        </p:txBody>
      </p:sp>
      <p:sp>
        <p:nvSpPr>
          <p:cNvPr id="8196" name="Rectangle 3"/>
          <p:cNvSpPr>
            <a:spLocks noChangeAspect="1" noChangeArrowheads="1"/>
          </p:cNvSpPr>
          <p:nvPr/>
        </p:nvSpPr>
        <p:spPr bwMode="auto">
          <a:xfrm>
            <a:off x="395288" y="964766"/>
            <a:ext cx="4032250" cy="5612681"/>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tIns="36000" rIns="36000" bIns="36000"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t>The majority of staff, customers and suppliers are honest but we know that there are a dishonest minority who can cause serious problems and prevent us from achieving our business goals. </a:t>
            </a:r>
          </a:p>
          <a:p>
            <a:pPr eaLnBrk="1" hangingPunct="1"/>
            <a:endParaRPr lang="en-GB" altLang="en-US" dirty="0"/>
          </a:p>
          <a:p>
            <a:pPr eaLnBrk="1" hangingPunct="1"/>
            <a:r>
              <a:rPr lang="en-GB" altLang="en-US" dirty="0" smtClean="0"/>
              <a:t>You </a:t>
            </a:r>
            <a:r>
              <a:rPr lang="en-GB" altLang="en-US" dirty="0"/>
              <a:t>therefore need to engage with that honest majority in order to tackle the dishonest minority.</a:t>
            </a:r>
            <a:r>
              <a:rPr lang="en-GB" altLang="en-US" b="1" dirty="0"/>
              <a:t> </a:t>
            </a:r>
          </a:p>
          <a:p>
            <a:pPr eaLnBrk="1" hangingPunct="1"/>
            <a:endParaRPr lang="en-GB" altLang="en-US" b="1" dirty="0"/>
          </a:p>
          <a:p>
            <a:pPr eaLnBrk="1" hangingPunct="1"/>
            <a:r>
              <a:rPr lang="en-GB" altLang="en-US" dirty="0"/>
              <a:t>The approach in this guide emphasises the need to move to a more proactive approach to fraud risk management through the prevention and deterrence of fraud. The approach acknowledges however that incidents of fraud will still occur and those incidents need to be dealt with in a robust and professional manner.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7000">
        <p14:reveal/>
      </p:transition>
    </mc:Choice>
    <mc:Fallback xmlns="">
      <p:transition spd="slow" advClick="0" advTm="17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9388" y="260350"/>
            <a:ext cx="8229600" cy="477838"/>
          </a:xfrm>
        </p:spPr>
        <p:txBody>
          <a:bodyPr/>
          <a:lstStyle/>
          <a:p>
            <a:pPr eaLnBrk="1" hangingPunct="1"/>
            <a:r>
              <a:rPr lang="en-GB" altLang="en-US" sz="3200" b="1" smtClean="0"/>
              <a:t>An Holistic Approach</a:t>
            </a:r>
            <a:endParaRPr lang="en-US" altLang="en-US" sz="3200" b="1" smtClean="0"/>
          </a:p>
        </p:txBody>
      </p:sp>
      <p:sp>
        <p:nvSpPr>
          <p:cNvPr id="9219" name="Text Box 3"/>
          <p:cNvSpPr txBox="1">
            <a:spLocks noChangeAspect="1" noChangeArrowheads="1"/>
          </p:cNvSpPr>
          <p:nvPr/>
        </p:nvSpPr>
        <p:spPr bwMode="auto">
          <a:xfrm>
            <a:off x="395288" y="765175"/>
            <a:ext cx="3384550" cy="2184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tIns="36000" rIns="36000" bIns="360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0000"/>
              </a:lnSpc>
            </a:pPr>
            <a:r>
              <a:rPr lang="en-GB" altLang="en-US"/>
              <a:t>The guide sets out a simple approach divided across three sections which combine together to form an holistic approach to the management of fraud risks. </a:t>
            </a:r>
          </a:p>
          <a:p>
            <a:pPr eaLnBrk="1" hangingPunct="1">
              <a:lnSpc>
                <a:spcPct val="110000"/>
              </a:lnSpc>
            </a:pPr>
            <a:endParaRPr lang="en-GB" altLang="en-US"/>
          </a:p>
        </p:txBody>
      </p:sp>
      <p:grpSp>
        <p:nvGrpSpPr>
          <p:cNvPr id="9220" name="Group 13"/>
          <p:cNvGrpSpPr>
            <a:grpSpLocks/>
          </p:cNvGrpSpPr>
          <p:nvPr/>
        </p:nvGrpSpPr>
        <p:grpSpPr bwMode="auto">
          <a:xfrm>
            <a:off x="4716463" y="1412875"/>
            <a:ext cx="4032250" cy="3197760"/>
            <a:chOff x="2381" y="645"/>
            <a:chExt cx="3379" cy="2605"/>
          </a:xfrm>
        </p:grpSpPr>
        <p:sp>
          <p:nvSpPr>
            <p:cNvPr id="9223" name="Rectangle 4"/>
            <p:cNvSpPr>
              <a:spLocks noChangeArrowheads="1"/>
            </p:cNvSpPr>
            <p:nvPr/>
          </p:nvSpPr>
          <p:spPr bwMode="auto">
            <a:xfrm>
              <a:off x="2381" y="1489"/>
              <a:ext cx="1377"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smtClean="0">
                  <a:solidFill>
                    <a:srgbClr val="E45538"/>
                  </a:solidFill>
                </a:rPr>
                <a:t>Respond</a:t>
              </a:r>
              <a:endParaRPr lang="en-GB" altLang="en-US" b="1" dirty="0">
                <a:solidFill>
                  <a:srgbClr val="E45538"/>
                </a:solidFill>
              </a:endParaRPr>
            </a:p>
          </p:txBody>
        </p:sp>
        <p:sp>
          <p:nvSpPr>
            <p:cNvPr id="9224" name="Rectangle 5"/>
            <p:cNvSpPr>
              <a:spLocks noChangeArrowheads="1"/>
            </p:cNvSpPr>
            <p:nvPr/>
          </p:nvSpPr>
          <p:spPr bwMode="auto">
            <a:xfrm>
              <a:off x="4418" y="1359"/>
              <a:ext cx="1342" cy="226"/>
            </a:xfrm>
            <a:prstGeom prst="rect">
              <a:avLst/>
            </a:prstGeom>
            <a:noFill/>
            <a:ln>
              <a:noFill/>
            </a:ln>
            <a:effectLst/>
            <a:extLst>
              <a:ext uri="{909E8E84-426E-40DD-AFC4-6F175D3DCCD1}">
                <a14:hiddenFill xmlns:a14="http://schemas.microsoft.com/office/drawing/2010/main">
                  <a:solidFill>
                    <a:srgbClr val="993366">
                      <a:alpha val="50195"/>
                    </a:srgbClr>
                  </a:solidFill>
                </a14:hiddenFill>
              </a:ext>
              <a:ext uri="{91240B29-F687-4F45-9708-019B960494DF}">
                <a14:hiddenLine xmlns:a14="http://schemas.microsoft.com/office/drawing/2010/main" w="9525" algn="ctr">
                  <a:solidFill>
                    <a:srgbClr val="123A7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smtClean="0">
                  <a:solidFill>
                    <a:srgbClr val="40A1CC"/>
                  </a:solidFill>
                </a:rPr>
                <a:t>Prevent</a:t>
              </a:r>
              <a:endParaRPr lang="en-GB" altLang="en-US" b="1" dirty="0">
                <a:solidFill>
                  <a:srgbClr val="40A1CC"/>
                </a:solidFill>
              </a:endParaRPr>
            </a:p>
          </p:txBody>
        </p:sp>
        <p:sp>
          <p:nvSpPr>
            <p:cNvPr id="9225" name="Rectangle 6"/>
            <p:cNvSpPr>
              <a:spLocks noChangeArrowheads="1"/>
            </p:cNvSpPr>
            <p:nvPr/>
          </p:nvSpPr>
          <p:spPr bwMode="auto">
            <a:xfrm>
              <a:off x="3292" y="3024"/>
              <a:ext cx="1504"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40A1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smtClean="0">
                  <a:solidFill>
                    <a:srgbClr val="66FF33"/>
                  </a:solidFill>
                </a:rPr>
                <a:t>Deter</a:t>
              </a:r>
              <a:endParaRPr lang="en-GB" altLang="en-US" b="1" dirty="0">
                <a:solidFill>
                  <a:srgbClr val="66FF33"/>
                </a:solidFill>
              </a:endParaRPr>
            </a:p>
          </p:txBody>
        </p:sp>
        <p:pic>
          <p:nvPicPr>
            <p:cNvPr id="9226" name="Picture 7" descr="red ar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807253">
              <a:off x="4454" y="1910"/>
              <a:ext cx="1171" cy="1185"/>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8" descr="red ar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77892">
              <a:off x="2593" y="2060"/>
              <a:ext cx="1244" cy="1014"/>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9" descr="red ar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818719">
              <a:off x="3478" y="651"/>
              <a:ext cx="1198" cy="1185"/>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1" name="Rectangle 11"/>
          <p:cNvSpPr>
            <a:spLocks noChangeArrowheads="1"/>
          </p:cNvSpPr>
          <p:nvPr/>
        </p:nvSpPr>
        <p:spPr bwMode="auto">
          <a:xfrm>
            <a:off x="395288" y="2781300"/>
            <a:ext cx="3529012"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It is not intended for this strategy to build a new fraud initiative or ‘industry’ but for fraud management to become an explicit element in how you go about day to day business.</a:t>
            </a:r>
          </a:p>
        </p:txBody>
      </p:sp>
      <p:sp>
        <p:nvSpPr>
          <p:cNvPr id="9222" name="Rectangle 12"/>
          <p:cNvSpPr>
            <a:spLocks noChangeArrowheads="1"/>
          </p:cNvSpPr>
          <p:nvPr/>
        </p:nvSpPr>
        <p:spPr bwMode="auto">
          <a:xfrm>
            <a:off x="395288" y="4581525"/>
            <a:ext cx="4176712"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Business principles which provide a commitment to operate professionally, fairly, honestly and with integrity are principles that are at the heart of this fraud strategy. </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6000">
        <p14:reveal/>
      </p:transition>
    </mc:Choice>
    <mc:Fallback xmlns="">
      <p:transition spd="slow" advClick="0" advTm="16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5288" y="115888"/>
            <a:ext cx="8229600" cy="633412"/>
          </a:xfrm>
        </p:spPr>
        <p:txBody>
          <a:bodyPr/>
          <a:lstStyle/>
          <a:p>
            <a:pPr eaLnBrk="1" hangingPunct="1"/>
            <a:r>
              <a:rPr lang="en-GB" altLang="en-US" sz="3200" b="1" smtClean="0"/>
              <a:t>An Holistic Approach</a:t>
            </a:r>
            <a:endParaRPr lang="en-US" altLang="en-US" sz="3200" b="1" smtClean="0"/>
          </a:p>
        </p:txBody>
      </p:sp>
      <p:sp>
        <p:nvSpPr>
          <p:cNvPr id="10243" name="Text Box 3"/>
          <p:cNvSpPr txBox="1">
            <a:spLocks noChangeArrowheads="1"/>
          </p:cNvSpPr>
          <p:nvPr/>
        </p:nvSpPr>
        <p:spPr bwMode="auto">
          <a:xfrm>
            <a:off x="144562" y="3284984"/>
            <a:ext cx="2808288" cy="3094037"/>
          </a:xfrm>
          <a:prstGeom prst="rect">
            <a:avLst/>
          </a:prstGeom>
          <a:solidFill>
            <a:srgbClr val="D144D3"/>
          </a:solidFill>
          <a:ln>
            <a:noFill/>
          </a:ln>
          <a:effectLst/>
          <a:extLst/>
        </p:spPr>
        <p:txBody>
          <a:bodyPr lIns="72000" tIns="36000" rIns="36000" bIns="36000"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dirty="0">
                <a:solidFill>
                  <a:schemeClr val="bg1"/>
                </a:solidFill>
              </a:rPr>
              <a:t>Ensuring there is a clear strategy and policy aligned to the delivery of business objectives, with strong executive support and an understanding of the nature and extent of the risks with proportionate resources available to tackle the problem</a:t>
            </a:r>
            <a:endParaRPr lang="en-US" altLang="en-US" dirty="0">
              <a:solidFill>
                <a:schemeClr val="bg1"/>
              </a:solidFill>
            </a:endParaRPr>
          </a:p>
        </p:txBody>
      </p:sp>
      <p:sp>
        <p:nvSpPr>
          <p:cNvPr id="10244" name="AutoShape 4"/>
          <p:cNvSpPr>
            <a:spLocks noChangeArrowheads="1"/>
          </p:cNvSpPr>
          <p:nvPr/>
        </p:nvSpPr>
        <p:spPr bwMode="auto">
          <a:xfrm>
            <a:off x="323850" y="2450358"/>
            <a:ext cx="2374900" cy="522186"/>
          </a:xfrm>
          <a:prstGeom prst="downArrowCallout">
            <a:avLst>
              <a:gd name="adj1" fmla="val 41099"/>
              <a:gd name="adj2" fmla="val 41099"/>
              <a:gd name="adj3" fmla="val 16667"/>
              <a:gd name="adj4" fmla="val 66667"/>
            </a:avLst>
          </a:prstGeom>
          <a:solidFill>
            <a:srgbClr val="D144D3"/>
          </a:solidFill>
          <a:ln>
            <a:noFill/>
          </a:ln>
          <a:effectLst/>
          <a:extLst/>
        </p:spPr>
        <p:txBody>
          <a:bodyPr lIns="72000" tIns="36000" rIns="36000" bIns="36000" anchor="ctr">
            <a:spAutoFit/>
          </a:bodyPr>
          <a:lstStyle/>
          <a:p>
            <a:pPr algn="ctr"/>
            <a:r>
              <a:rPr lang="en-GB" altLang="en-US" dirty="0" smtClean="0">
                <a:solidFill>
                  <a:schemeClr val="bg1"/>
                </a:solidFill>
              </a:rPr>
              <a:t>Prevent</a:t>
            </a:r>
            <a:endParaRPr lang="en-GB" altLang="en-US" dirty="0">
              <a:solidFill>
                <a:schemeClr val="bg1"/>
              </a:solidFill>
            </a:endParaRPr>
          </a:p>
        </p:txBody>
      </p:sp>
      <p:sp>
        <p:nvSpPr>
          <p:cNvPr id="10245" name="AutoShape 5"/>
          <p:cNvSpPr>
            <a:spLocks noChangeArrowheads="1"/>
          </p:cNvSpPr>
          <p:nvPr/>
        </p:nvSpPr>
        <p:spPr bwMode="auto">
          <a:xfrm>
            <a:off x="3421063" y="2450358"/>
            <a:ext cx="2303462" cy="522186"/>
          </a:xfrm>
          <a:prstGeom prst="downArrowCallout">
            <a:avLst>
              <a:gd name="adj1" fmla="val 39863"/>
              <a:gd name="adj2" fmla="val 39863"/>
              <a:gd name="adj3" fmla="val 16667"/>
              <a:gd name="adj4" fmla="val 66667"/>
            </a:avLst>
          </a:prstGeom>
          <a:solidFill>
            <a:srgbClr val="00B050"/>
          </a:solidFill>
          <a:ln>
            <a:noFill/>
          </a:ln>
          <a:effectLst/>
          <a:extLst/>
        </p:spPr>
        <p:txBody>
          <a:bodyPr lIns="72000" tIns="36000" rIns="36000" bIns="36000" anchor="ctr">
            <a:spAutoFit/>
          </a:bodyPr>
          <a:lstStyle/>
          <a:p>
            <a:pPr algn="ctr"/>
            <a:r>
              <a:rPr lang="en-GB" altLang="en-US" dirty="0">
                <a:solidFill>
                  <a:schemeClr val="bg1"/>
                </a:solidFill>
              </a:rPr>
              <a:t>Deter</a:t>
            </a:r>
            <a:endParaRPr lang="en-GB" altLang="en-US" dirty="0">
              <a:solidFill>
                <a:schemeClr val="bg1"/>
              </a:solidFill>
            </a:endParaRPr>
          </a:p>
        </p:txBody>
      </p:sp>
      <p:sp>
        <p:nvSpPr>
          <p:cNvPr id="10246" name="AutoShape 6"/>
          <p:cNvSpPr>
            <a:spLocks noChangeArrowheads="1"/>
          </p:cNvSpPr>
          <p:nvPr/>
        </p:nvSpPr>
        <p:spPr bwMode="auto">
          <a:xfrm>
            <a:off x="6516688" y="2450358"/>
            <a:ext cx="2303462" cy="522186"/>
          </a:xfrm>
          <a:prstGeom prst="downArrowCallout">
            <a:avLst>
              <a:gd name="adj1" fmla="val 39863"/>
              <a:gd name="adj2" fmla="val 39863"/>
              <a:gd name="adj3" fmla="val 16667"/>
              <a:gd name="adj4" fmla="val 66667"/>
            </a:avLst>
          </a:prstGeom>
          <a:solidFill>
            <a:srgbClr val="E8AD52"/>
          </a:solidFill>
          <a:ln>
            <a:noFill/>
          </a:ln>
          <a:effectLst/>
          <a:extLst/>
        </p:spPr>
        <p:txBody>
          <a:bodyPr lIns="72000" tIns="36000" rIns="36000" bIns="36000" anchor="ctr">
            <a:spAutoFit/>
          </a:bodyPr>
          <a:lstStyle/>
          <a:p>
            <a:pPr algn="ctr"/>
            <a:r>
              <a:rPr lang="en-GB" altLang="en-US" dirty="0">
                <a:solidFill>
                  <a:schemeClr val="bg1"/>
                </a:solidFill>
              </a:rPr>
              <a:t>Respond</a:t>
            </a:r>
            <a:endParaRPr lang="en-GB" altLang="en-US" dirty="0">
              <a:solidFill>
                <a:schemeClr val="bg1"/>
              </a:solidFill>
            </a:endParaRPr>
          </a:p>
        </p:txBody>
      </p:sp>
      <p:sp>
        <p:nvSpPr>
          <p:cNvPr id="10247" name="Text Box 7"/>
          <p:cNvSpPr txBox="1">
            <a:spLocks noChangeArrowheads="1"/>
          </p:cNvSpPr>
          <p:nvPr/>
        </p:nvSpPr>
        <p:spPr bwMode="auto">
          <a:xfrm>
            <a:off x="3077369" y="3284984"/>
            <a:ext cx="3024188" cy="3094038"/>
          </a:xfrm>
          <a:prstGeom prst="rect">
            <a:avLst/>
          </a:prstGeom>
          <a:solidFill>
            <a:srgbClr val="00B050"/>
          </a:solidFill>
          <a:ln>
            <a:noFill/>
          </a:ln>
          <a:effectLst/>
          <a:extLst/>
        </p:spPr>
        <p:txBody>
          <a:bodyPr lIns="72000" tIns="36000" rIns="36000" bIns="36000" anchor="ctr">
            <a:spAutoFit/>
          </a:bodyPr>
          <a:lstStyle>
            <a:defPPr>
              <a:defRPr lang="en-GB"/>
            </a:defPPr>
            <a:lvl1pPr algn="ctr">
              <a:defRPr>
                <a:solidFill>
                  <a:schemeClr val="bg1"/>
                </a:solidFill>
              </a:defRPr>
            </a:lvl1pPr>
          </a:lstStyle>
          <a:p>
            <a:r>
              <a:rPr lang="en-GB" altLang="en-US" dirty="0"/>
              <a:t>Proactive work to create an anti-fraud culture, designing fraud out of systems, deterring fraudsters through communication of a robust anti-fraud stance, and ensuring that the people we employ and do business with share our values of honesty and integrity</a:t>
            </a:r>
          </a:p>
          <a:p>
            <a:endParaRPr lang="en-GB" altLang="en-US" dirty="0"/>
          </a:p>
        </p:txBody>
      </p:sp>
      <p:sp>
        <p:nvSpPr>
          <p:cNvPr id="10248" name="Text Box 8"/>
          <p:cNvSpPr txBox="1">
            <a:spLocks noChangeArrowheads="1"/>
          </p:cNvSpPr>
          <p:nvPr/>
        </p:nvSpPr>
        <p:spPr bwMode="auto">
          <a:xfrm>
            <a:off x="6202040" y="3284984"/>
            <a:ext cx="2916238" cy="3094038"/>
          </a:xfrm>
          <a:prstGeom prst="rect">
            <a:avLst/>
          </a:prstGeom>
          <a:solidFill>
            <a:srgbClr val="E8AD52"/>
          </a:solidFill>
          <a:ln>
            <a:noFill/>
          </a:ln>
          <a:effectLst/>
          <a:extLst/>
        </p:spPr>
        <p:txBody>
          <a:bodyPr lIns="72000" tIns="36000" rIns="36000" bIns="36000" anchor="ctr">
            <a:spAutoFit/>
          </a:bodyPr>
          <a:lstStyle>
            <a:defPPr>
              <a:defRPr lang="en-GB"/>
            </a:defPPr>
            <a:lvl1pPr algn="ctr">
              <a:defRPr>
                <a:solidFill>
                  <a:schemeClr val="bg1"/>
                </a:solidFill>
              </a:defRPr>
            </a:lvl1pPr>
          </a:lstStyle>
          <a:p>
            <a:r>
              <a:rPr lang="en-GB" altLang="en-US" dirty="0"/>
              <a:t>Proactive detection of fraud and effective whistleblowing procedures, ensuring suspicions of fraud are quickly and appropriately dealt with and the root cause of any frauds identified with action plans to address identified system/process weaknesses</a:t>
            </a:r>
          </a:p>
        </p:txBody>
      </p:sp>
      <p:sp>
        <p:nvSpPr>
          <p:cNvPr id="10249" name="Rectangle 9"/>
          <p:cNvSpPr>
            <a:spLocks noChangeArrowheads="1"/>
          </p:cNvSpPr>
          <p:nvPr/>
        </p:nvSpPr>
        <p:spPr bwMode="auto">
          <a:xfrm>
            <a:off x="179388" y="692150"/>
            <a:ext cx="88201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0000"/>
              </a:lnSpc>
            </a:pPr>
            <a:r>
              <a:rPr lang="en-GB" altLang="en-US" dirty="0"/>
              <a:t>Each section contains a number of elements with a step by step guide through each one. It is not necessary to fully complete each element in turn but rather each element and section can be developed in unison according to your needs.  </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20000">
        <p14:reveal/>
      </p:transition>
    </mc:Choice>
    <mc:Fallback xmlns="">
      <p:transition spd="slow" advClick="0" advTm="20000">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817</TotalTime>
  <Words>759</Words>
  <Application>Microsoft Macintosh PowerPoint</Application>
  <PresentationFormat>On-screen Show (4:3)</PresentationFormat>
  <Paragraphs>59</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Engage With The Honest Majority</vt:lpstr>
      <vt:lpstr>An Holistic Approach</vt:lpstr>
      <vt:lpstr>An Holistic Approach</vt:lpstr>
    </vt:vector>
  </TitlesOfParts>
  <Manager/>
  <Company>FMRC</Company>
  <LinksUpToDate>false</LinksUpToDate>
  <SharedDoc>false</SharedDoc>
  <HyperlinkBase/>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Neil Tyson</cp:lastModifiedBy>
  <cp:revision>45</cp:revision>
  <dcterms:created xsi:type="dcterms:W3CDTF">2011-12-15T10:45:37Z</dcterms:created>
  <dcterms:modified xsi:type="dcterms:W3CDTF">2016-06-15T14:45:22Z</dcterms:modified>
  <cp:category/>
</cp:coreProperties>
</file>